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Lst>
  <p:notesMasterIdLst>
    <p:notesMasterId r:id="rId29"/>
  </p:notesMasterIdLst>
  <p:sldIdLst>
    <p:sldId id="256" r:id="rId2"/>
    <p:sldId id="257" r:id="rId3"/>
    <p:sldId id="258" r:id="rId4"/>
    <p:sldId id="259" r:id="rId5"/>
    <p:sldId id="266" r:id="rId6"/>
    <p:sldId id="262" r:id="rId7"/>
    <p:sldId id="263" r:id="rId8"/>
    <p:sldId id="264" r:id="rId9"/>
    <p:sldId id="261" r:id="rId10"/>
    <p:sldId id="268" r:id="rId11"/>
    <p:sldId id="284" r:id="rId12"/>
    <p:sldId id="269" r:id="rId13"/>
    <p:sldId id="271" r:id="rId14"/>
    <p:sldId id="273" r:id="rId15"/>
    <p:sldId id="272" r:id="rId16"/>
    <p:sldId id="274" r:id="rId17"/>
    <p:sldId id="275" r:id="rId18"/>
    <p:sldId id="276" r:id="rId19"/>
    <p:sldId id="277" r:id="rId20"/>
    <p:sldId id="288" r:id="rId21"/>
    <p:sldId id="278" r:id="rId22"/>
    <p:sldId id="279" r:id="rId23"/>
    <p:sldId id="280" r:id="rId24"/>
    <p:sldId id="282" r:id="rId25"/>
    <p:sldId id="281" r:id="rId26"/>
    <p:sldId id="286" r:id="rId27"/>
    <p:sldId id="287"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70"/>
    <p:restoredTop sz="94719"/>
  </p:normalViewPr>
  <p:slideViewPr>
    <p:cSldViewPr snapToGrid="0">
      <p:cViewPr varScale="1">
        <p:scale>
          <a:sx n="152" d="100"/>
          <a:sy n="152" d="100"/>
        </p:scale>
        <p:origin x="110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0T08:00:14.30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1230 15,'-58'0,"4"0,14 0,-1 0,1 0,11 0,-3 0,20 0,-8 0,8-2,-2 1,-16-2,14 3,-18 0,13 0,-6 0,6 0,-5-4,5 3,-1-3,6 4,2 0,1 0,-3 0,-7 0,1 0,-5 0,1 0,-7 0,-1 0,-7 0,1 0,0 0,5 0,2 0,7 0,4 0,-3 0,8 0,-3 0,0 0,3 0,-3 0,5 0,0 0,-3 0,3 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3CF15D-58DB-7C41-B4DC-93623887B404}" type="datetimeFigureOut">
              <a:rPr lang="en-US" smtClean="0"/>
              <a:t>12/14/24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C69B83-2E64-0B4F-853E-DB1AD9F3387B}" type="slidenum">
              <a:rPr lang="en-US" smtClean="0"/>
              <a:t>‹#›</a:t>
            </a:fld>
            <a:endParaRPr lang="en-US"/>
          </a:p>
        </p:txBody>
      </p:sp>
    </p:spTree>
    <p:extLst>
      <p:ext uri="{BB962C8B-B14F-4D97-AF65-F5344CB8AC3E}">
        <p14:creationId xmlns:p14="http://schemas.microsoft.com/office/powerpoint/2010/main" val="1445011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presentation is about the role of the SVD in PCA</a:t>
            </a:r>
          </a:p>
        </p:txBody>
      </p:sp>
      <p:sp>
        <p:nvSpPr>
          <p:cNvPr id="4" name="Slide Number Placeholder 3"/>
          <p:cNvSpPr>
            <a:spLocks noGrp="1"/>
          </p:cNvSpPr>
          <p:nvPr>
            <p:ph type="sldNum" sz="quarter" idx="5"/>
          </p:nvPr>
        </p:nvSpPr>
        <p:spPr/>
        <p:txBody>
          <a:bodyPr/>
          <a:lstStyle/>
          <a:p>
            <a:fld id="{49C69B83-2E64-0B4F-853E-DB1AD9F3387B}" type="slidenum">
              <a:rPr lang="en-US" smtClean="0"/>
              <a:t>1</a:t>
            </a:fld>
            <a:endParaRPr lang="en-US"/>
          </a:p>
        </p:txBody>
      </p:sp>
    </p:spTree>
    <p:extLst>
      <p:ext uri="{BB962C8B-B14F-4D97-AF65-F5344CB8AC3E}">
        <p14:creationId xmlns:p14="http://schemas.microsoft.com/office/powerpoint/2010/main" val="205740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visual takeaway is that two clusters emerge. If we plot some patient’s x, y, and z coordinates using their genome and this principal component decomposition, then we can confidently assess their risk of developing ovarian cancer.</a:t>
            </a:r>
          </a:p>
        </p:txBody>
      </p:sp>
      <p:sp>
        <p:nvSpPr>
          <p:cNvPr id="4" name="Slide Number Placeholder 3"/>
          <p:cNvSpPr>
            <a:spLocks noGrp="1"/>
          </p:cNvSpPr>
          <p:nvPr>
            <p:ph type="sldNum" sz="quarter" idx="5"/>
          </p:nvPr>
        </p:nvSpPr>
        <p:spPr/>
        <p:txBody>
          <a:bodyPr/>
          <a:lstStyle/>
          <a:p>
            <a:fld id="{49C69B83-2E64-0B4F-853E-DB1AD9F3387B}" type="slidenum">
              <a:rPr lang="en-US" smtClean="0"/>
              <a:t>16</a:t>
            </a:fld>
            <a:endParaRPr lang="en-US"/>
          </a:p>
        </p:txBody>
      </p:sp>
    </p:spTree>
    <p:extLst>
      <p:ext uri="{BB962C8B-B14F-4D97-AF65-F5344CB8AC3E}">
        <p14:creationId xmlns:p14="http://schemas.microsoft.com/office/powerpoint/2010/main" val="23212197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school,sex,age,address,famsize,Pstatus,Medu,Fedu,traveltime,studytime,failures,schoolsup,famsup,paid,activities,nursery,higher,internet,romantic,famrel,freetime,goout,Dalc,health,absences,G1,G2,G3,,,,Walc</a:t>
            </a:r>
          </a:p>
        </p:txBody>
      </p:sp>
      <p:sp>
        <p:nvSpPr>
          <p:cNvPr id="4" name="Slide Number Placeholder 3"/>
          <p:cNvSpPr>
            <a:spLocks noGrp="1"/>
          </p:cNvSpPr>
          <p:nvPr>
            <p:ph type="sldNum" sz="quarter" idx="5"/>
          </p:nvPr>
        </p:nvSpPr>
        <p:spPr/>
        <p:txBody>
          <a:bodyPr/>
          <a:lstStyle/>
          <a:p>
            <a:fld id="{49C69B83-2E64-0B4F-853E-DB1AD9F3387B}" type="slidenum">
              <a:rPr lang="en-US" smtClean="0"/>
              <a:t>19</a:t>
            </a:fld>
            <a:endParaRPr lang="en-US"/>
          </a:p>
        </p:txBody>
      </p:sp>
    </p:spTree>
    <p:extLst>
      <p:ext uri="{BB962C8B-B14F-4D97-AF65-F5344CB8AC3E}">
        <p14:creationId xmlns:p14="http://schemas.microsoft.com/office/powerpoint/2010/main" val="23416455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0AB02-E16E-4DEB-52EA-8385351B26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D9AD29-62A6-84DC-3EE4-1B7B1BD4BD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D3BE15-87F3-0907-A8D4-EB01121EB342}"/>
              </a:ext>
            </a:extLst>
          </p:cNvPr>
          <p:cNvSpPr>
            <a:spLocks noGrp="1"/>
          </p:cNvSpPr>
          <p:nvPr>
            <p:ph type="body" idx="1"/>
          </p:nvPr>
        </p:nvSpPr>
        <p:spPr/>
        <p:txBody>
          <a:bodyPr/>
          <a:lstStyle/>
          <a:p>
            <a:r>
              <a:rPr lang="en-US" dirty="0"/>
              <a:t>school,sex,age,address,famsize,Pstatus,Medu,Fedu,traveltime,studytime,failures,schoolsup,famsup,paid,activities,nursery,higher,internet,romantic,famrel,freetime,goout,Dalc,health,absences,G1,G2,G3,,,,Walc</a:t>
            </a:r>
          </a:p>
        </p:txBody>
      </p:sp>
      <p:sp>
        <p:nvSpPr>
          <p:cNvPr id="4" name="Slide Number Placeholder 3">
            <a:extLst>
              <a:ext uri="{FF2B5EF4-FFF2-40B4-BE49-F238E27FC236}">
                <a16:creationId xmlns:a16="http://schemas.microsoft.com/office/drawing/2014/main" id="{03317790-A661-7938-BD13-286F01553334}"/>
              </a:ext>
            </a:extLst>
          </p:cNvPr>
          <p:cNvSpPr>
            <a:spLocks noGrp="1"/>
          </p:cNvSpPr>
          <p:nvPr>
            <p:ph type="sldNum" sz="quarter" idx="5"/>
          </p:nvPr>
        </p:nvSpPr>
        <p:spPr/>
        <p:txBody>
          <a:bodyPr/>
          <a:lstStyle/>
          <a:p>
            <a:fld id="{49C69B83-2E64-0B4F-853E-DB1AD9F3387B}" type="slidenum">
              <a:rPr lang="en-US" smtClean="0"/>
              <a:t>20</a:t>
            </a:fld>
            <a:endParaRPr lang="en-US"/>
          </a:p>
        </p:txBody>
      </p:sp>
    </p:spTree>
    <p:extLst>
      <p:ext uri="{BB962C8B-B14F-4D97-AF65-F5344CB8AC3E}">
        <p14:creationId xmlns:p14="http://schemas.microsoft.com/office/powerpoint/2010/main" val="25585456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school,sex,age,address,famsize,Pstatus,Medu,Fedu,traveltime,studytime,failures,schoolsup,famsup,paid,activities,nursery,higher,internet,romantic,famrel,freetime,goout,Dalc,health,absences,G1,G2,G3,Walc</a:t>
            </a:r>
          </a:p>
          <a:p>
            <a:endParaRPr lang="en-US" dirty="0"/>
          </a:p>
        </p:txBody>
      </p:sp>
      <p:sp>
        <p:nvSpPr>
          <p:cNvPr id="4" name="Slide Number Placeholder 3"/>
          <p:cNvSpPr>
            <a:spLocks noGrp="1"/>
          </p:cNvSpPr>
          <p:nvPr>
            <p:ph type="sldNum" sz="quarter" idx="5"/>
          </p:nvPr>
        </p:nvSpPr>
        <p:spPr/>
        <p:txBody>
          <a:bodyPr/>
          <a:lstStyle/>
          <a:p>
            <a:fld id="{49C69B83-2E64-0B4F-853E-DB1AD9F3387B}" type="slidenum">
              <a:rPr lang="en-US" smtClean="0"/>
              <a:t>22</a:t>
            </a:fld>
            <a:endParaRPr lang="en-US"/>
          </a:p>
        </p:txBody>
      </p:sp>
    </p:spTree>
    <p:extLst>
      <p:ext uri="{BB962C8B-B14F-4D97-AF65-F5344CB8AC3E}">
        <p14:creationId xmlns:p14="http://schemas.microsoft.com/office/powerpoint/2010/main" val="2839420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8E1AA-A802-EC94-4FEB-26295FD3DF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77BD9E-54FA-4D01-C3CB-DC85723D4B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C2570A-9F25-E5CF-8F84-C8657F3B7DCE}"/>
              </a:ext>
            </a:extLst>
          </p:cNvPr>
          <p:cNvSpPr>
            <a:spLocks noGrp="1"/>
          </p:cNvSpPr>
          <p:nvPr>
            <p:ph type="body" idx="1"/>
          </p:nvPr>
        </p:nvSpPr>
        <p:spPr/>
        <p:txBody>
          <a:bodyPr/>
          <a:lstStyle/>
          <a:p>
            <a:r>
              <a:rPr lang="en-US" dirty="0"/>
              <a:t>school,sex,age,address,famsize,Pstatus,Medu,Fedu,traveltime,studytime,failures,schoolsup,famsup,paid,activities,nursery,higher,internet,romantic,famrel,freetime,goout,Dalc,health,absences,G1,G2,G3,,,,Walc</a:t>
            </a:r>
          </a:p>
        </p:txBody>
      </p:sp>
      <p:sp>
        <p:nvSpPr>
          <p:cNvPr id="4" name="Slide Number Placeholder 3">
            <a:extLst>
              <a:ext uri="{FF2B5EF4-FFF2-40B4-BE49-F238E27FC236}">
                <a16:creationId xmlns:a16="http://schemas.microsoft.com/office/drawing/2014/main" id="{7397A393-8F01-83C5-9C01-DF76E9E60EAF}"/>
              </a:ext>
            </a:extLst>
          </p:cNvPr>
          <p:cNvSpPr>
            <a:spLocks noGrp="1"/>
          </p:cNvSpPr>
          <p:nvPr>
            <p:ph type="sldNum" sz="quarter" idx="5"/>
          </p:nvPr>
        </p:nvSpPr>
        <p:spPr/>
        <p:txBody>
          <a:bodyPr/>
          <a:lstStyle/>
          <a:p>
            <a:fld id="{49C69B83-2E64-0B4F-853E-DB1AD9F3387B}" type="slidenum">
              <a:rPr lang="en-US" smtClean="0"/>
              <a:t>23</a:t>
            </a:fld>
            <a:endParaRPr lang="en-US"/>
          </a:p>
        </p:txBody>
      </p:sp>
    </p:spTree>
    <p:extLst>
      <p:ext uri="{BB962C8B-B14F-4D97-AF65-F5344CB8AC3E}">
        <p14:creationId xmlns:p14="http://schemas.microsoft.com/office/powerpoint/2010/main" val="1310480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6B8C4-204B-78A0-5303-369C08032A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C4DF5F-BD95-A09E-35BB-695FAE2DA5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AD089A-FA0F-49D3-FABB-EAD1A6664C5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school,sex,age,address,famsize,Pstatus,Medu,Fedu,traveltime,studytime,failures,schoolsup,famsup,paid,activities,nursery,higher,internet,romantic,famrel,freetime,goout,Dalc,health,absences,G1,G2,G3,Walc</a:t>
            </a:r>
          </a:p>
          <a:p>
            <a:endParaRPr lang="en-US" dirty="0"/>
          </a:p>
        </p:txBody>
      </p:sp>
      <p:sp>
        <p:nvSpPr>
          <p:cNvPr id="4" name="Slide Number Placeholder 3">
            <a:extLst>
              <a:ext uri="{FF2B5EF4-FFF2-40B4-BE49-F238E27FC236}">
                <a16:creationId xmlns:a16="http://schemas.microsoft.com/office/drawing/2014/main" id="{27459DBD-A023-B9E4-6F27-A0D93B429D39}"/>
              </a:ext>
            </a:extLst>
          </p:cNvPr>
          <p:cNvSpPr>
            <a:spLocks noGrp="1"/>
          </p:cNvSpPr>
          <p:nvPr>
            <p:ph type="sldNum" sz="quarter" idx="5"/>
          </p:nvPr>
        </p:nvSpPr>
        <p:spPr/>
        <p:txBody>
          <a:bodyPr/>
          <a:lstStyle/>
          <a:p>
            <a:fld id="{49C69B83-2E64-0B4F-853E-DB1AD9F3387B}" type="slidenum">
              <a:rPr lang="en-US" smtClean="0"/>
              <a:t>24</a:t>
            </a:fld>
            <a:endParaRPr lang="en-US"/>
          </a:p>
        </p:txBody>
      </p:sp>
    </p:spTree>
    <p:extLst>
      <p:ext uri="{BB962C8B-B14F-4D97-AF65-F5344CB8AC3E}">
        <p14:creationId xmlns:p14="http://schemas.microsoft.com/office/powerpoint/2010/main" val="28890433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FFEDB-B8CC-6C6F-49D2-829EC1E44E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5A73D7-1305-3BEF-6991-F1022C60A7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9FFB3C-4734-18CE-8B5B-5DFB10A657C1}"/>
              </a:ext>
            </a:extLst>
          </p:cNvPr>
          <p:cNvSpPr>
            <a:spLocks noGrp="1"/>
          </p:cNvSpPr>
          <p:nvPr>
            <p:ph type="body" idx="1"/>
          </p:nvPr>
        </p:nvSpPr>
        <p:spPr/>
        <p:txBody>
          <a:bodyPr/>
          <a:lstStyle/>
          <a:p>
            <a:r>
              <a:rPr lang="en-US" dirty="0"/>
              <a:t>Note: The ”Magnitude of Singular Values” Plot is trimmed by 1 because the last value was on the order of -15.</a:t>
            </a:r>
          </a:p>
          <a:p>
            <a:endParaRPr lang="en-US" dirty="0"/>
          </a:p>
          <a:p>
            <a:r>
              <a:rPr lang="en-US" dirty="0"/>
              <a:t>Combing through these 8 fields is not as bad as combing through 4000 gene expressions. As such, this PCA isn’t as game changing as the ovarian cancer PCA.</a:t>
            </a:r>
          </a:p>
        </p:txBody>
      </p:sp>
      <p:sp>
        <p:nvSpPr>
          <p:cNvPr id="4" name="Slide Number Placeholder 3">
            <a:extLst>
              <a:ext uri="{FF2B5EF4-FFF2-40B4-BE49-F238E27FC236}">
                <a16:creationId xmlns:a16="http://schemas.microsoft.com/office/drawing/2014/main" id="{AB7F129C-D940-C7F8-C873-E458CB5AA793}"/>
              </a:ext>
            </a:extLst>
          </p:cNvPr>
          <p:cNvSpPr>
            <a:spLocks noGrp="1"/>
          </p:cNvSpPr>
          <p:nvPr>
            <p:ph type="sldNum" sz="quarter" idx="5"/>
          </p:nvPr>
        </p:nvSpPr>
        <p:spPr/>
        <p:txBody>
          <a:bodyPr/>
          <a:lstStyle/>
          <a:p>
            <a:fld id="{49C69B83-2E64-0B4F-853E-DB1AD9F3387B}" type="slidenum">
              <a:rPr lang="en-US" smtClean="0"/>
              <a:t>25</a:t>
            </a:fld>
            <a:endParaRPr lang="en-US"/>
          </a:p>
        </p:txBody>
      </p:sp>
    </p:spTree>
    <p:extLst>
      <p:ext uri="{BB962C8B-B14F-4D97-AF65-F5344CB8AC3E}">
        <p14:creationId xmlns:p14="http://schemas.microsoft.com/office/powerpoint/2010/main" val="2235250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applicable when data is entering a database in real time and maintaining an updated principal component basis is important. Also, there are cases where a data matrix is too big to be stored. When you know that most data will be ignored in the PCA construction, it saves space and time to use the Online PCA.</a:t>
            </a:r>
          </a:p>
        </p:txBody>
      </p:sp>
      <p:sp>
        <p:nvSpPr>
          <p:cNvPr id="4" name="Slide Number Placeholder 3"/>
          <p:cNvSpPr>
            <a:spLocks noGrp="1"/>
          </p:cNvSpPr>
          <p:nvPr>
            <p:ph type="sldNum" sz="quarter" idx="5"/>
          </p:nvPr>
        </p:nvSpPr>
        <p:spPr/>
        <p:txBody>
          <a:bodyPr/>
          <a:lstStyle/>
          <a:p>
            <a:fld id="{49C69B83-2E64-0B4F-853E-DB1AD9F3387B}" type="slidenum">
              <a:rPr lang="en-US" smtClean="0"/>
              <a:t>27</a:t>
            </a:fld>
            <a:endParaRPr lang="en-US"/>
          </a:p>
        </p:txBody>
      </p:sp>
    </p:spTree>
    <p:extLst>
      <p:ext uri="{BB962C8B-B14F-4D97-AF65-F5344CB8AC3E}">
        <p14:creationId xmlns:p14="http://schemas.microsoft.com/office/powerpoint/2010/main" val="745361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C69B83-2E64-0B4F-853E-DB1AD9F3387B}" type="slidenum">
              <a:rPr lang="en-US" smtClean="0"/>
              <a:t>3</a:t>
            </a:fld>
            <a:endParaRPr lang="en-US"/>
          </a:p>
        </p:txBody>
      </p:sp>
    </p:spTree>
    <p:extLst>
      <p:ext uri="{BB962C8B-B14F-4D97-AF65-F5344CB8AC3E}">
        <p14:creationId xmlns:p14="http://schemas.microsoft.com/office/powerpoint/2010/main" val="2265192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C69B83-2E64-0B4F-853E-DB1AD9F3387B}" type="slidenum">
              <a:rPr lang="en-US" smtClean="0"/>
              <a:t>4</a:t>
            </a:fld>
            <a:endParaRPr lang="en-US"/>
          </a:p>
        </p:txBody>
      </p:sp>
    </p:spTree>
    <p:extLst>
      <p:ext uri="{BB962C8B-B14F-4D97-AF65-F5344CB8AC3E}">
        <p14:creationId xmlns:p14="http://schemas.microsoft.com/office/powerpoint/2010/main" val="1888110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525EF2-8266-A599-C828-A4CD6EACB6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1D818C-A049-33C3-68E1-3DD5CC403B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316BEA-031F-BCD3-A808-3968AEEBC5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22AFAE8-2E6C-C3EF-1CDB-53375E4147D1}"/>
              </a:ext>
            </a:extLst>
          </p:cNvPr>
          <p:cNvSpPr>
            <a:spLocks noGrp="1"/>
          </p:cNvSpPr>
          <p:nvPr>
            <p:ph type="sldNum" sz="quarter" idx="5"/>
          </p:nvPr>
        </p:nvSpPr>
        <p:spPr/>
        <p:txBody>
          <a:bodyPr/>
          <a:lstStyle/>
          <a:p>
            <a:fld id="{49C69B83-2E64-0B4F-853E-DB1AD9F3387B}" type="slidenum">
              <a:rPr lang="en-US" smtClean="0"/>
              <a:t>5</a:t>
            </a:fld>
            <a:endParaRPr lang="en-US"/>
          </a:p>
        </p:txBody>
      </p:sp>
    </p:spTree>
    <p:extLst>
      <p:ext uri="{BB962C8B-B14F-4D97-AF65-F5344CB8AC3E}">
        <p14:creationId xmlns:p14="http://schemas.microsoft.com/office/powerpoint/2010/main" val="350494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the 1/m is 1/m-1. </a:t>
            </a:r>
          </a:p>
          <a:p>
            <a:endParaRPr lang="en-US" dirty="0"/>
          </a:p>
          <a:p>
            <a:r>
              <a:rPr lang="en-US" dirty="0"/>
              <a:t>See B transpose B. Notice the similarity between building C and computing the SVD Factorization (left singular vectors). The covariance matrix is just the correlation matrix of the SVD</a:t>
            </a:r>
          </a:p>
          <a:p>
            <a:endParaRPr lang="en-US" dirty="0"/>
          </a:p>
          <a:p>
            <a:r>
              <a:rPr lang="en-US" dirty="0"/>
              <a:t>.</a:t>
            </a:r>
          </a:p>
        </p:txBody>
      </p:sp>
      <p:sp>
        <p:nvSpPr>
          <p:cNvPr id="4" name="Slide Number Placeholder 3"/>
          <p:cNvSpPr>
            <a:spLocks noGrp="1"/>
          </p:cNvSpPr>
          <p:nvPr>
            <p:ph type="sldNum" sz="quarter" idx="5"/>
          </p:nvPr>
        </p:nvSpPr>
        <p:spPr/>
        <p:txBody>
          <a:bodyPr/>
          <a:lstStyle/>
          <a:p>
            <a:fld id="{49C69B83-2E64-0B4F-853E-DB1AD9F3387B}" type="slidenum">
              <a:rPr lang="en-US" smtClean="0"/>
              <a:t>6</a:t>
            </a:fld>
            <a:endParaRPr lang="en-US"/>
          </a:p>
        </p:txBody>
      </p:sp>
    </p:spTree>
    <p:extLst>
      <p:ext uri="{BB962C8B-B14F-4D97-AF65-F5344CB8AC3E}">
        <p14:creationId xmlns:p14="http://schemas.microsoft.com/office/powerpoint/2010/main" val="3750088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loadings as a preimage of the PC’s. PC’s can be derived from both sides of the SVD equation.</a:t>
            </a:r>
          </a:p>
        </p:txBody>
      </p:sp>
      <p:sp>
        <p:nvSpPr>
          <p:cNvPr id="4" name="Slide Number Placeholder 3"/>
          <p:cNvSpPr>
            <a:spLocks noGrp="1"/>
          </p:cNvSpPr>
          <p:nvPr>
            <p:ph type="sldNum" sz="quarter" idx="5"/>
          </p:nvPr>
        </p:nvSpPr>
        <p:spPr/>
        <p:txBody>
          <a:bodyPr/>
          <a:lstStyle/>
          <a:p>
            <a:fld id="{49C69B83-2E64-0B4F-853E-DB1AD9F3387B}" type="slidenum">
              <a:rPr lang="en-US" smtClean="0"/>
              <a:t>8</a:t>
            </a:fld>
            <a:endParaRPr lang="en-US"/>
          </a:p>
        </p:txBody>
      </p:sp>
    </p:spTree>
    <p:extLst>
      <p:ext uri="{BB962C8B-B14F-4D97-AF65-F5344CB8AC3E}">
        <p14:creationId xmlns:p14="http://schemas.microsoft.com/office/powerpoint/2010/main" val="2844252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choices of PC1 and PC2 minimize the residual of least squares AND maximize each point’s projected distance from the origin. </a:t>
            </a:r>
          </a:p>
        </p:txBody>
      </p:sp>
      <p:sp>
        <p:nvSpPr>
          <p:cNvPr id="4" name="Slide Number Placeholder 3"/>
          <p:cNvSpPr>
            <a:spLocks noGrp="1"/>
          </p:cNvSpPr>
          <p:nvPr>
            <p:ph type="sldNum" sz="quarter" idx="5"/>
          </p:nvPr>
        </p:nvSpPr>
        <p:spPr/>
        <p:txBody>
          <a:bodyPr/>
          <a:lstStyle/>
          <a:p>
            <a:fld id="{49C69B83-2E64-0B4F-853E-DB1AD9F3387B}" type="slidenum">
              <a:rPr lang="en-US" smtClean="0"/>
              <a:t>11</a:t>
            </a:fld>
            <a:endParaRPr lang="en-US"/>
          </a:p>
        </p:txBody>
      </p:sp>
    </p:spTree>
    <p:extLst>
      <p:ext uri="{BB962C8B-B14F-4D97-AF65-F5344CB8AC3E}">
        <p14:creationId xmlns:p14="http://schemas.microsoft.com/office/powerpoint/2010/main" val="2498209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SVD provides these loading vectors and singular values. The columns of V essentially represent an “eigen genome”. Sigma shows the significance of each column.</a:t>
            </a:r>
          </a:p>
        </p:txBody>
      </p:sp>
      <p:sp>
        <p:nvSpPr>
          <p:cNvPr id="4" name="Slide Number Placeholder 3"/>
          <p:cNvSpPr>
            <a:spLocks noGrp="1"/>
          </p:cNvSpPr>
          <p:nvPr>
            <p:ph type="sldNum" sz="quarter" idx="5"/>
          </p:nvPr>
        </p:nvSpPr>
        <p:spPr/>
        <p:txBody>
          <a:bodyPr/>
          <a:lstStyle/>
          <a:p>
            <a:fld id="{49C69B83-2E64-0B4F-853E-DB1AD9F3387B}" type="slidenum">
              <a:rPr lang="en-US" smtClean="0"/>
              <a:t>14</a:t>
            </a:fld>
            <a:endParaRPr lang="en-US"/>
          </a:p>
        </p:txBody>
      </p:sp>
    </p:spTree>
    <p:extLst>
      <p:ext uri="{BB962C8B-B14F-4D97-AF65-F5344CB8AC3E}">
        <p14:creationId xmlns:p14="http://schemas.microsoft.com/office/powerpoint/2010/main" val="14430321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C69B83-2E64-0B4F-853E-DB1AD9F3387B}" type="slidenum">
              <a:rPr lang="en-US" smtClean="0"/>
              <a:t>15</a:t>
            </a:fld>
            <a:endParaRPr lang="en-US"/>
          </a:p>
        </p:txBody>
      </p:sp>
    </p:spTree>
    <p:extLst>
      <p:ext uri="{BB962C8B-B14F-4D97-AF65-F5344CB8AC3E}">
        <p14:creationId xmlns:p14="http://schemas.microsoft.com/office/powerpoint/2010/main" val="4048817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dirty="0"/>
              <a:t>Singular Value Decomposition in Principal Component Analysis</a:t>
            </a:r>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r>
              <a:rPr lang="en-US" dirty="0"/>
              <a:t>12/10/24</a:t>
            </a:r>
          </a:p>
        </p:txBody>
      </p:sp>
      <p:sp>
        <p:nvSpPr>
          <p:cNvPr id="8" name="Footer Placeholder 7"/>
          <p:cNvSpPr>
            <a:spLocks noGrp="1"/>
          </p:cNvSpPr>
          <p:nvPr>
            <p:ph type="ftr" sz="quarter" idx="11"/>
          </p:nvPr>
        </p:nvSpPr>
        <p:spPr/>
        <p:txBody>
          <a:bodyPr/>
          <a:lstStyle/>
          <a:p>
            <a:r>
              <a:rPr lang="en-US" dirty="0"/>
              <a:t>Singular Value Decomposition in Principal Component Analysis</a:t>
            </a:r>
          </a:p>
        </p:txBody>
      </p:sp>
      <p:sp>
        <p:nvSpPr>
          <p:cNvPr id="9" name="Slide Number Placeholder 8"/>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339140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12/10/24</a:t>
            </a:r>
          </a:p>
        </p:txBody>
      </p:sp>
      <p:sp>
        <p:nvSpPr>
          <p:cNvPr id="5" name="Footer Placeholder 4"/>
          <p:cNvSpPr>
            <a:spLocks noGrp="1"/>
          </p:cNvSpPr>
          <p:nvPr>
            <p:ph type="ftr" sz="quarter" idx="11"/>
          </p:nvPr>
        </p:nvSpPr>
        <p:spPr/>
        <p:txBody>
          <a:bodyPr/>
          <a:lstStyle/>
          <a:p>
            <a:r>
              <a:rPr lang="en-US" dirty="0"/>
              <a:t>Singular Value Decomposition in Principal Component Analysis</a:t>
            </a:r>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887384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12/10/24</a:t>
            </a:r>
          </a:p>
        </p:txBody>
      </p:sp>
      <p:sp>
        <p:nvSpPr>
          <p:cNvPr id="5" name="Footer Placeholder 4"/>
          <p:cNvSpPr>
            <a:spLocks noGrp="1"/>
          </p:cNvSpPr>
          <p:nvPr>
            <p:ph type="ftr" sz="quarter" idx="11"/>
          </p:nvPr>
        </p:nvSpPr>
        <p:spPr/>
        <p:txBody>
          <a:bodyPr/>
          <a:lstStyle/>
          <a:p>
            <a:r>
              <a:rPr lang="en-US" dirty="0"/>
              <a:t>Singular Value Decomposition in Principal Component Analysis</a:t>
            </a:r>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180611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12/10/24</a:t>
            </a:r>
          </a:p>
        </p:txBody>
      </p:sp>
      <p:sp>
        <p:nvSpPr>
          <p:cNvPr id="8" name="Footer Placeholder 7"/>
          <p:cNvSpPr>
            <a:spLocks noGrp="1"/>
          </p:cNvSpPr>
          <p:nvPr>
            <p:ph type="ftr" sz="quarter" idx="11"/>
          </p:nvPr>
        </p:nvSpPr>
        <p:spPr/>
        <p:txBody>
          <a:bodyPr/>
          <a:lstStyle/>
          <a:p>
            <a:r>
              <a:rPr lang="en-US" dirty="0"/>
              <a:t>Singular Value Decomposition in Principal Component Analysis</a:t>
            </a:r>
          </a:p>
        </p:txBody>
      </p:sp>
      <p:sp>
        <p:nvSpPr>
          <p:cNvPr id="9" name="Slide Number Placeholder 8"/>
          <p:cNvSpPr>
            <a:spLocks noGrp="1"/>
          </p:cNvSpPr>
          <p:nvPr>
            <p:ph type="sldNum" sz="quarter" idx="12"/>
          </p:nvPr>
        </p:nvSpPr>
        <p:spPr/>
        <p:txBody>
          <a:bodyPr/>
          <a:lstStyle/>
          <a:p>
            <a:fld id="{70C12960-6E85-460F-B6E3-5B82CB31AF3D}" type="slidenum">
              <a:rPr lang="en-US" smtClean="0"/>
              <a:t>‹#›</a:t>
            </a:fld>
            <a:endParaRPr lang="en-US" dirty="0"/>
          </a:p>
        </p:txBody>
      </p:sp>
    </p:spTree>
    <p:extLst>
      <p:ext uri="{BB962C8B-B14F-4D97-AF65-F5344CB8AC3E}">
        <p14:creationId xmlns:p14="http://schemas.microsoft.com/office/powerpoint/2010/main" val="3034888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r>
              <a:rPr lang="en-US" dirty="0"/>
              <a:t>12/10/24</a:t>
            </a:r>
          </a:p>
        </p:txBody>
      </p:sp>
      <p:sp>
        <p:nvSpPr>
          <p:cNvPr id="8" name="Footer Placeholder 7"/>
          <p:cNvSpPr>
            <a:spLocks noGrp="1"/>
          </p:cNvSpPr>
          <p:nvPr>
            <p:ph type="ftr" sz="quarter" idx="11"/>
          </p:nvPr>
        </p:nvSpPr>
        <p:spPr/>
        <p:txBody>
          <a:bodyPr/>
          <a:lstStyle/>
          <a:p>
            <a:r>
              <a:rPr lang="en-US" dirty="0"/>
              <a:t>Singular Value Decomposition in Principal Component Analysis</a:t>
            </a:r>
          </a:p>
        </p:txBody>
      </p:sp>
      <p:sp>
        <p:nvSpPr>
          <p:cNvPr id="9" name="Slide Number Placeholder 8"/>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179387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r>
              <a:rPr lang="en-US" dirty="0"/>
              <a:t>12/10/24</a:t>
            </a:r>
          </a:p>
        </p:txBody>
      </p:sp>
      <p:sp>
        <p:nvSpPr>
          <p:cNvPr id="9" name="Footer Placeholder 8"/>
          <p:cNvSpPr>
            <a:spLocks noGrp="1"/>
          </p:cNvSpPr>
          <p:nvPr>
            <p:ph type="ftr" sz="quarter" idx="11"/>
          </p:nvPr>
        </p:nvSpPr>
        <p:spPr/>
        <p:txBody>
          <a:bodyPr/>
          <a:lstStyle/>
          <a:p>
            <a:r>
              <a:rPr lang="en-US" dirty="0"/>
              <a:t>Singular Value Decomposition in Principal Component Analysis</a:t>
            </a:r>
          </a:p>
        </p:txBody>
      </p:sp>
      <p:sp>
        <p:nvSpPr>
          <p:cNvPr id="10" name="Slide Number Placeholder 9"/>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07819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r>
              <a:rPr lang="en-US" dirty="0"/>
              <a:t>12/10/24</a:t>
            </a:r>
          </a:p>
        </p:txBody>
      </p:sp>
      <p:sp>
        <p:nvSpPr>
          <p:cNvPr id="8" name="Footer Placeholder 7"/>
          <p:cNvSpPr>
            <a:spLocks noGrp="1"/>
          </p:cNvSpPr>
          <p:nvPr>
            <p:ph type="ftr" sz="quarter" idx="11"/>
          </p:nvPr>
        </p:nvSpPr>
        <p:spPr/>
        <p:txBody>
          <a:bodyPr/>
          <a:lstStyle/>
          <a:p>
            <a:r>
              <a:rPr lang="en-US" dirty="0"/>
              <a:t>Singular Value Decomposition in Principal Component Analysis</a:t>
            </a:r>
          </a:p>
        </p:txBody>
      </p:sp>
      <p:sp>
        <p:nvSpPr>
          <p:cNvPr id="9" name="Slide Number Placeholder 8"/>
          <p:cNvSpPr>
            <a:spLocks noGrp="1"/>
          </p:cNvSpPr>
          <p:nvPr>
            <p:ph type="sldNum" sz="quarter" idx="12"/>
          </p:nvPr>
        </p:nvSpPr>
        <p:spPr/>
        <p:txBody>
          <a:bodyPr/>
          <a:lstStyle/>
          <a:p>
            <a:fld id="{70C12960-6E85-460F-B6E3-5B82CB31AF3D}"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4985964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12/10/24</a:t>
            </a:r>
          </a:p>
        </p:txBody>
      </p:sp>
      <p:sp>
        <p:nvSpPr>
          <p:cNvPr id="4" name="Footer Placeholder 3"/>
          <p:cNvSpPr>
            <a:spLocks noGrp="1"/>
          </p:cNvSpPr>
          <p:nvPr>
            <p:ph type="ftr" sz="quarter" idx="11"/>
          </p:nvPr>
        </p:nvSpPr>
        <p:spPr/>
        <p:txBody>
          <a:bodyPr/>
          <a:lstStyle/>
          <a:p>
            <a:r>
              <a:rPr lang="en-US" dirty="0"/>
              <a:t>Singular Value Decomposition in Principal Component Analysis</a:t>
            </a:r>
          </a:p>
        </p:txBody>
      </p:sp>
      <p:sp>
        <p:nvSpPr>
          <p:cNvPr id="5" name="Slide Number Placeholder 4"/>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121077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12/10/24</a:t>
            </a:r>
          </a:p>
        </p:txBody>
      </p:sp>
      <p:sp>
        <p:nvSpPr>
          <p:cNvPr id="3" name="Footer Placeholder 2"/>
          <p:cNvSpPr>
            <a:spLocks noGrp="1"/>
          </p:cNvSpPr>
          <p:nvPr>
            <p:ph type="ftr" sz="quarter" idx="11"/>
          </p:nvPr>
        </p:nvSpPr>
        <p:spPr/>
        <p:txBody>
          <a:bodyPr/>
          <a:lstStyle/>
          <a:p>
            <a:r>
              <a:rPr lang="en-US" dirty="0"/>
              <a:t>Singular Value Decomposition in Principal Component Analysis</a:t>
            </a:r>
          </a:p>
        </p:txBody>
      </p:sp>
      <p:sp>
        <p:nvSpPr>
          <p:cNvPr id="4" name="Slide Number Placeholder 3"/>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752363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r>
              <a:rPr lang="en-US" dirty="0"/>
              <a:t>12/10/24</a:t>
            </a:r>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r>
              <a:rPr lang="en-US" dirty="0"/>
              <a:t>Singular Value Decomposition in Principal Component Analysis</a:t>
            </a:r>
          </a:p>
        </p:txBody>
      </p:sp>
      <p:sp>
        <p:nvSpPr>
          <p:cNvPr id="11" name="Slide Number Placeholder 10"/>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224661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r>
              <a:rPr lang="en-US" dirty="0"/>
              <a:t>12/10/24</a:t>
            </a:r>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r>
              <a:rPr lang="en-US" dirty="0"/>
              <a:t>Singular Value Decomposition in Principal Component Analysis</a:t>
            </a:r>
          </a:p>
        </p:txBody>
      </p:sp>
      <p:sp>
        <p:nvSpPr>
          <p:cNvPr id="10" name="Slide Number Placeholder 9"/>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837445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dirty="0"/>
              <a:t>Singular Value Decomposition in Principal Component Analysis</a:t>
            </a:r>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r>
              <a:rPr lang="en-US" dirty="0"/>
              <a:t>12/10/24</a:t>
            </a:r>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r>
              <a:rPr lang="en-US" dirty="0"/>
              <a:t>Singular Value Decomposition in Principal Component Analysis</a:t>
            </a:r>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70C12960-6E85-460F-B6E3-5B82CB31AF3D}" type="slidenum">
              <a:rPr lang="en-US" smtClean="0"/>
              <a:t>‹#›</a:t>
            </a:fld>
            <a:endParaRPr lang="en-US"/>
          </a:p>
        </p:txBody>
      </p:sp>
    </p:spTree>
    <p:extLst>
      <p:ext uri="{BB962C8B-B14F-4D97-AF65-F5344CB8AC3E}">
        <p14:creationId xmlns:p14="http://schemas.microsoft.com/office/powerpoint/2010/main" val="1802996792"/>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3.jpe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290.png"/><Relationship Id="rId4" Type="http://schemas.openxmlformats.org/officeDocument/2006/relationships/customXml" Target="../ink/ink1.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194E88-9F2C-B234-E077-9493CDE61A6F}"/>
              </a:ext>
            </a:extLst>
          </p:cNvPr>
          <p:cNvSpPr>
            <a:spLocks noGrp="1"/>
          </p:cNvSpPr>
          <p:nvPr>
            <p:ph type="ctrTitle"/>
          </p:nvPr>
        </p:nvSpPr>
        <p:spPr>
          <a:xfrm>
            <a:off x="399393" y="2404872"/>
            <a:ext cx="3825766" cy="1627792"/>
          </a:xfrm>
        </p:spPr>
        <p:txBody>
          <a:bodyPr>
            <a:normAutofit/>
          </a:bodyPr>
          <a:lstStyle/>
          <a:p>
            <a:r>
              <a:rPr lang="en-US" sz="1800" dirty="0"/>
              <a:t>Singular Value Decomposition </a:t>
            </a:r>
            <a:r>
              <a:rPr lang="en-US" sz="1400" dirty="0"/>
              <a:t>in</a:t>
            </a:r>
            <a:r>
              <a:rPr lang="en-US" sz="1800" dirty="0"/>
              <a:t> Principal Component Analysis</a:t>
            </a:r>
          </a:p>
        </p:txBody>
      </p:sp>
      <p:sp>
        <p:nvSpPr>
          <p:cNvPr id="3" name="Subtitle 2">
            <a:extLst>
              <a:ext uri="{FF2B5EF4-FFF2-40B4-BE49-F238E27FC236}">
                <a16:creationId xmlns:a16="http://schemas.microsoft.com/office/drawing/2014/main" id="{016F0753-E9D9-9951-A4A4-0E8C304F563C}"/>
              </a:ext>
            </a:extLst>
          </p:cNvPr>
          <p:cNvSpPr>
            <a:spLocks noGrp="1"/>
          </p:cNvSpPr>
          <p:nvPr>
            <p:ph type="subTitle" idx="1"/>
          </p:nvPr>
        </p:nvSpPr>
        <p:spPr>
          <a:xfrm>
            <a:off x="1121822" y="4352544"/>
            <a:ext cx="2410650" cy="1239894"/>
          </a:xfrm>
        </p:spPr>
        <p:txBody>
          <a:bodyPr>
            <a:normAutofit/>
          </a:bodyPr>
          <a:lstStyle/>
          <a:p>
            <a:r>
              <a:rPr lang="en-US" sz="1800" dirty="0">
                <a:solidFill>
                  <a:srgbClr val="FFFFFF"/>
                </a:solidFill>
              </a:rPr>
              <a:t>Aidan Olson</a:t>
            </a:r>
          </a:p>
        </p:txBody>
      </p:sp>
      <p:pic>
        <p:nvPicPr>
          <p:cNvPr id="6" name="Picture 5" descr="A diagram of a diagram of a diagram&#10;&#10;Description automatically generated">
            <a:extLst>
              <a:ext uri="{FF2B5EF4-FFF2-40B4-BE49-F238E27FC236}">
                <a16:creationId xmlns:a16="http://schemas.microsoft.com/office/drawing/2014/main" id="{261B8407-F2D4-40A2-B695-1A75079EB204}"/>
              </a:ext>
            </a:extLst>
          </p:cNvPr>
          <p:cNvPicPr>
            <a:picLocks noChangeAspect="1"/>
          </p:cNvPicPr>
          <p:nvPr/>
        </p:nvPicPr>
        <p:blipFill>
          <a:blip r:embed="rId3"/>
          <a:stretch>
            <a:fillRect/>
          </a:stretch>
        </p:blipFill>
        <p:spPr>
          <a:xfrm>
            <a:off x="5294376" y="1831173"/>
            <a:ext cx="6257544" cy="2880948"/>
          </a:xfrm>
          <a:prstGeom prst="rect">
            <a:avLst/>
          </a:prstGeom>
        </p:spPr>
      </p:pic>
    </p:spTree>
    <p:extLst>
      <p:ext uri="{BB962C8B-B14F-4D97-AF65-F5344CB8AC3E}">
        <p14:creationId xmlns:p14="http://schemas.microsoft.com/office/powerpoint/2010/main" val="2644298679"/>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A52B27-5022-7E4E-E02C-3A1D9328CB1D}"/>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A0D23902-220E-B6AC-2629-AF9D7177E428}"/>
              </a:ext>
            </a:extLst>
          </p:cNvPr>
          <p:cNvSpPr txBox="1">
            <a:spLocks/>
          </p:cNvSpPr>
          <p:nvPr/>
        </p:nvSpPr>
        <p:spPr>
          <a:xfrm>
            <a:off x="0" y="914400"/>
            <a:ext cx="7729728" cy="3101983"/>
          </a:xfrm>
          <a:prstGeom prst="rect">
            <a:avLst/>
          </a:prstGeom>
        </p:spPr>
        <p:txBody>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342900" indent="-342900">
              <a:buFont typeface="+mj-lt"/>
              <a:buAutoNum type="arabicPeriod"/>
            </a:pPr>
            <a:endParaRPr lang="en-US" dirty="0"/>
          </a:p>
        </p:txBody>
      </p:sp>
      <p:sp>
        <p:nvSpPr>
          <p:cNvPr id="10" name="Title 1">
            <a:extLst>
              <a:ext uri="{FF2B5EF4-FFF2-40B4-BE49-F238E27FC236}">
                <a16:creationId xmlns:a16="http://schemas.microsoft.com/office/drawing/2014/main" id="{E0634913-38B6-63AF-FB9E-C7A44E4E5ECF}"/>
              </a:ext>
            </a:extLst>
          </p:cNvPr>
          <p:cNvSpPr txBox="1">
            <a:spLocks/>
          </p:cNvSpPr>
          <p:nvPr/>
        </p:nvSpPr>
        <p:spPr bwMode="black">
          <a:xfrm>
            <a:off x="345645" y="1110918"/>
            <a:ext cx="5493093" cy="894051"/>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Emergence </a:t>
            </a:r>
            <a:r>
              <a:rPr lang="en-US" sz="2000" dirty="0"/>
              <a:t>of the </a:t>
            </a:r>
            <a:r>
              <a:rPr lang="en-US" dirty="0"/>
              <a:t>SVD</a:t>
            </a:r>
          </a:p>
        </p:txBody>
      </p:sp>
      <p:sp>
        <p:nvSpPr>
          <p:cNvPr id="11" name="Content Placeholder 2">
            <a:extLst>
              <a:ext uri="{FF2B5EF4-FFF2-40B4-BE49-F238E27FC236}">
                <a16:creationId xmlns:a16="http://schemas.microsoft.com/office/drawing/2014/main" id="{E2C0730A-E8F4-4497-9EE0-8672B263A5B6}"/>
              </a:ext>
            </a:extLst>
          </p:cNvPr>
          <p:cNvSpPr txBox="1">
            <a:spLocks/>
          </p:cNvSpPr>
          <p:nvPr/>
        </p:nvSpPr>
        <p:spPr>
          <a:xfrm>
            <a:off x="575494" y="2465391"/>
            <a:ext cx="5033394" cy="2997916"/>
          </a:xfrm>
          <a:prstGeom prst="rect">
            <a:avLst/>
          </a:prstGeom>
        </p:spPr>
        <p:txBody>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342900" indent="-342900">
              <a:buFont typeface="+mj-lt"/>
              <a:buAutoNum type="arabicPeriod"/>
            </a:pPr>
            <a:r>
              <a:rPr lang="en-US" sz="1400" dirty="0"/>
              <a:t>Expedited approach</a:t>
            </a:r>
          </a:p>
          <a:p>
            <a:pPr marL="342900" indent="-342900">
              <a:buFont typeface="+mj-lt"/>
              <a:buAutoNum type="arabicPeriod"/>
            </a:pPr>
            <a:r>
              <a:rPr lang="en-US" sz="1400" dirty="0"/>
              <a:t>Computationally efficient</a:t>
            </a:r>
          </a:p>
          <a:p>
            <a:pPr marL="342900" indent="-342900">
              <a:buFont typeface="+mj-lt"/>
              <a:buAutoNum type="arabicPeriod"/>
            </a:pPr>
            <a:r>
              <a:rPr lang="en-US" sz="1400" dirty="0"/>
              <a:t>Stable</a:t>
            </a:r>
          </a:p>
          <a:p>
            <a:pPr marL="342900" indent="-342900">
              <a:buFont typeface="+mj-lt"/>
              <a:buAutoNum type="arabicPeriod"/>
            </a:pPr>
            <a:endParaRPr lang="en-US" sz="1400" dirty="0"/>
          </a:p>
          <a:p>
            <a:pPr marL="342900" indent="-342900">
              <a:buFont typeface="+mj-lt"/>
              <a:buAutoNum type="arabicPeriod"/>
            </a:pPr>
            <a:endParaRPr lang="en-US" sz="1400" dirty="0"/>
          </a:p>
          <a:p>
            <a:pPr marL="0" indent="0">
              <a:buNone/>
            </a:pPr>
            <a:r>
              <a:rPr lang="en-US" sz="1400" dirty="0"/>
              <a:t>Note*</a:t>
            </a:r>
          </a:p>
          <a:p>
            <a:pPr marL="0" indent="0">
              <a:buNone/>
            </a:pPr>
            <a:endParaRPr lang="en-US" sz="1400" dirty="0"/>
          </a:p>
          <a:p>
            <a:pPr marL="571500" lvl="1" indent="-342900">
              <a:buFont typeface="+mj-lt"/>
              <a:buAutoNum type="arabicPeriod"/>
            </a:pPr>
            <a:endParaRPr lang="en-US" sz="1200" dirty="0"/>
          </a:p>
        </p:txBody>
      </p:sp>
      <p:pic>
        <p:nvPicPr>
          <p:cNvPr id="3" name="Picture 2" descr="A diagram of a method&#10;&#10;Description automatically generated">
            <a:extLst>
              <a:ext uri="{FF2B5EF4-FFF2-40B4-BE49-F238E27FC236}">
                <a16:creationId xmlns:a16="http://schemas.microsoft.com/office/drawing/2014/main" id="{FC432CD1-EBDE-5234-4A12-988C4189D760}"/>
              </a:ext>
            </a:extLst>
          </p:cNvPr>
          <p:cNvPicPr>
            <a:picLocks noChangeAspect="1"/>
          </p:cNvPicPr>
          <p:nvPr/>
        </p:nvPicPr>
        <p:blipFill>
          <a:blip r:embed="rId2"/>
          <a:stretch>
            <a:fillRect/>
          </a:stretch>
        </p:blipFill>
        <p:spPr>
          <a:xfrm>
            <a:off x="6096000" y="150091"/>
            <a:ext cx="5520506" cy="6557818"/>
          </a:xfrm>
          <a:prstGeom prst="rect">
            <a:avLst/>
          </a:prstGeom>
        </p:spPr>
      </p:pic>
    </p:spTree>
    <p:extLst>
      <p:ext uri="{BB962C8B-B14F-4D97-AF65-F5344CB8AC3E}">
        <p14:creationId xmlns:p14="http://schemas.microsoft.com/office/powerpoint/2010/main" val="4173290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1754DCA-343C-ACBF-FC47-EBB7C858DD47}"/>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A509CA9-B7EC-6242-8FFE-9D5926D825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125526-AAF9-CEF4-DF42-54BA453CE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124FA8-EBED-233A-CDC1-B17D175BC09E}"/>
              </a:ext>
            </a:extLst>
          </p:cNvPr>
          <p:cNvSpPr>
            <a:spLocks noGrp="1"/>
          </p:cNvSpPr>
          <p:nvPr>
            <p:ph type="ctrTitle"/>
          </p:nvPr>
        </p:nvSpPr>
        <p:spPr>
          <a:xfrm>
            <a:off x="804672" y="2404872"/>
            <a:ext cx="3044950" cy="1627792"/>
          </a:xfrm>
        </p:spPr>
        <p:txBody>
          <a:bodyPr>
            <a:normAutofit/>
          </a:bodyPr>
          <a:lstStyle/>
          <a:p>
            <a:r>
              <a:rPr lang="en-US" sz="1800" dirty="0"/>
              <a:t>Singular Value Decomposition </a:t>
            </a:r>
            <a:r>
              <a:rPr lang="en-US" sz="1400" dirty="0"/>
              <a:t>in</a:t>
            </a:r>
            <a:r>
              <a:rPr lang="en-US" sz="1800" dirty="0"/>
              <a:t> Principal Component Analysis</a:t>
            </a:r>
          </a:p>
        </p:txBody>
      </p:sp>
      <p:sp>
        <p:nvSpPr>
          <p:cNvPr id="3" name="Subtitle 2">
            <a:extLst>
              <a:ext uri="{FF2B5EF4-FFF2-40B4-BE49-F238E27FC236}">
                <a16:creationId xmlns:a16="http://schemas.microsoft.com/office/drawing/2014/main" id="{0D3D5043-9352-559D-E79C-029EBC3C5CB4}"/>
              </a:ext>
            </a:extLst>
          </p:cNvPr>
          <p:cNvSpPr>
            <a:spLocks noGrp="1"/>
          </p:cNvSpPr>
          <p:nvPr>
            <p:ph type="subTitle" idx="1"/>
          </p:nvPr>
        </p:nvSpPr>
        <p:spPr>
          <a:xfrm>
            <a:off x="1121822" y="4352544"/>
            <a:ext cx="2410650" cy="1239894"/>
          </a:xfrm>
        </p:spPr>
        <p:txBody>
          <a:bodyPr>
            <a:normAutofit fontScale="77500" lnSpcReduction="20000"/>
          </a:bodyPr>
          <a:lstStyle/>
          <a:p>
            <a:r>
              <a:rPr lang="en-US" sz="1800" dirty="0">
                <a:solidFill>
                  <a:srgbClr val="FFFFFF"/>
                </a:solidFill>
              </a:rPr>
              <a:t>The point of PCA is to reduce dimensions of a data matrix. The approach is to project data to a smaller dimension k. When we conduct a PCA from 2D into 2D…</a:t>
            </a:r>
          </a:p>
        </p:txBody>
      </p:sp>
      <p:pic>
        <p:nvPicPr>
          <p:cNvPr id="6" name="Picture 5" descr="A diagram of a diagram of a diagram&#10;&#10;Description automatically generated">
            <a:extLst>
              <a:ext uri="{FF2B5EF4-FFF2-40B4-BE49-F238E27FC236}">
                <a16:creationId xmlns:a16="http://schemas.microsoft.com/office/drawing/2014/main" id="{48AE7D1C-450B-1611-4723-F708D977A613}"/>
              </a:ext>
            </a:extLst>
          </p:cNvPr>
          <p:cNvPicPr>
            <a:picLocks noChangeAspect="1"/>
          </p:cNvPicPr>
          <p:nvPr/>
        </p:nvPicPr>
        <p:blipFill>
          <a:blip r:embed="rId3"/>
          <a:stretch>
            <a:fillRect/>
          </a:stretch>
        </p:blipFill>
        <p:spPr>
          <a:xfrm>
            <a:off x="5294376" y="1831173"/>
            <a:ext cx="6257544" cy="2880948"/>
          </a:xfrm>
          <a:prstGeom prst="rect">
            <a:avLst/>
          </a:prstGeom>
        </p:spPr>
      </p:pic>
      <p:pic>
        <p:nvPicPr>
          <p:cNvPr id="5" name="Picture 4" descr="A mathematical equation with numbers and symbols&#10;&#10;Description automatically generated">
            <a:extLst>
              <a:ext uri="{FF2B5EF4-FFF2-40B4-BE49-F238E27FC236}">
                <a16:creationId xmlns:a16="http://schemas.microsoft.com/office/drawing/2014/main" id="{7BB81437-AEFC-F3F1-D780-6A49591FCABB}"/>
              </a:ext>
            </a:extLst>
          </p:cNvPr>
          <p:cNvPicPr>
            <a:picLocks noChangeAspect="1"/>
          </p:cNvPicPr>
          <p:nvPr/>
        </p:nvPicPr>
        <p:blipFill>
          <a:blip r:embed="rId4"/>
          <a:stretch>
            <a:fillRect/>
          </a:stretch>
        </p:blipFill>
        <p:spPr>
          <a:xfrm>
            <a:off x="8097520" y="5162760"/>
            <a:ext cx="3454400" cy="1244600"/>
          </a:xfrm>
          <a:prstGeom prst="rect">
            <a:avLst/>
          </a:prstGeom>
        </p:spPr>
      </p:pic>
    </p:spTree>
    <p:extLst>
      <p:ext uri="{BB962C8B-B14F-4D97-AF65-F5344CB8AC3E}">
        <p14:creationId xmlns:p14="http://schemas.microsoft.com/office/powerpoint/2010/main" val="1979978349"/>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a:extLst>
            <a:ext uri="{FF2B5EF4-FFF2-40B4-BE49-F238E27FC236}">
              <a16:creationId xmlns:a16="http://schemas.microsoft.com/office/drawing/2014/main" id="{7EF3FD1E-C500-BAB7-87E2-F780D163D9D4}"/>
            </a:ext>
          </a:extLst>
        </p:cNvPr>
        <p:cNvGrpSpPr/>
        <p:nvPr/>
      </p:nvGrpSpPr>
      <p:grpSpPr>
        <a:xfrm>
          <a:off x="0" y="0"/>
          <a:ext cx="0" cy="0"/>
          <a:chOff x="0" y="0"/>
          <a:chExt cx="0" cy="0"/>
        </a:xfrm>
      </p:grpSpPr>
      <p:pic>
        <p:nvPicPr>
          <p:cNvPr id="4" name="Picture 3" descr="An abstract genetic concept">
            <a:extLst>
              <a:ext uri="{FF2B5EF4-FFF2-40B4-BE49-F238E27FC236}">
                <a16:creationId xmlns:a16="http://schemas.microsoft.com/office/drawing/2014/main" id="{B361B21D-A110-2D95-DFF7-1C4BA21E426E}"/>
              </a:ext>
            </a:extLst>
          </p:cNvPr>
          <p:cNvPicPr>
            <a:picLocks noChangeAspect="1"/>
          </p:cNvPicPr>
          <p:nvPr/>
        </p:nvPicPr>
        <p:blipFill>
          <a:blip r:embed="rId2"/>
          <a:srcRect l="8070" r="3140"/>
          <a:stretch/>
        </p:blipFill>
        <p:spPr>
          <a:xfrm>
            <a:off x="20" y="-7629"/>
            <a:ext cx="6095979" cy="6865629"/>
          </a:xfrm>
          <a:prstGeom prst="rect">
            <a:avLst/>
          </a:prstGeom>
        </p:spPr>
      </p:pic>
      <p:pic>
        <p:nvPicPr>
          <p:cNvPr id="5" name="Picture 4">
            <a:extLst>
              <a:ext uri="{FF2B5EF4-FFF2-40B4-BE49-F238E27FC236}">
                <a16:creationId xmlns:a16="http://schemas.microsoft.com/office/drawing/2014/main" id="{874BF4E0-25DC-4099-92ED-EEEA8E614FE6}"/>
              </a:ext>
            </a:extLst>
          </p:cNvPr>
          <p:cNvPicPr>
            <a:picLocks noChangeAspect="1"/>
          </p:cNvPicPr>
          <p:nvPr/>
        </p:nvPicPr>
        <p:blipFill>
          <a:blip r:embed="rId3"/>
          <a:srcRect l="30488" r="19512"/>
          <a:stretch/>
        </p:blipFill>
        <p:spPr>
          <a:xfrm>
            <a:off x="6095999" y="10"/>
            <a:ext cx="6096001" cy="6857990"/>
          </a:xfrm>
          <a:prstGeom prst="rect">
            <a:avLst/>
          </a:prstGeom>
        </p:spPr>
      </p:pic>
      <p:sp>
        <p:nvSpPr>
          <p:cNvPr id="2" name="Title 1">
            <a:extLst>
              <a:ext uri="{FF2B5EF4-FFF2-40B4-BE49-F238E27FC236}">
                <a16:creationId xmlns:a16="http://schemas.microsoft.com/office/drawing/2014/main" id="{57798D83-6F0A-D394-21DE-F8C7AD59BBD0}"/>
              </a:ext>
            </a:extLst>
          </p:cNvPr>
          <p:cNvSpPr>
            <a:spLocks noGrp="1"/>
          </p:cNvSpPr>
          <p:nvPr>
            <p:ph type="ctrTitle"/>
          </p:nvPr>
        </p:nvSpPr>
        <p:spPr>
          <a:xfrm>
            <a:off x="1600200" y="2386744"/>
            <a:ext cx="8991600" cy="1645920"/>
          </a:xfrm>
          <a:solidFill>
            <a:schemeClr val="bg1">
              <a:alpha val="60000"/>
            </a:schemeClr>
          </a:solidFill>
          <a:ln w="38100" cap="sq">
            <a:solidFill>
              <a:schemeClr val="tx1"/>
            </a:solidFill>
            <a:miter lim="800000"/>
          </a:ln>
        </p:spPr>
        <p:txBody>
          <a:bodyPr anchor="ctr">
            <a:normAutofit/>
          </a:bodyPr>
          <a:lstStyle/>
          <a:p>
            <a:r>
              <a:rPr lang="en-US" sz="3500" dirty="0">
                <a:solidFill>
                  <a:schemeClr val="tx1"/>
                </a:solidFill>
              </a:rPr>
              <a:t>Example</a:t>
            </a:r>
          </a:p>
        </p:txBody>
      </p:sp>
      <p:sp>
        <p:nvSpPr>
          <p:cNvPr id="3" name="Subtitle 2">
            <a:extLst>
              <a:ext uri="{FF2B5EF4-FFF2-40B4-BE49-F238E27FC236}">
                <a16:creationId xmlns:a16="http://schemas.microsoft.com/office/drawing/2014/main" id="{7EA689ED-E7B1-AF68-7326-B21856E26F08}"/>
              </a:ext>
            </a:extLst>
          </p:cNvPr>
          <p:cNvSpPr>
            <a:spLocks noGrp="1"/>
          </p:cNvSpPr>
          <p:nvPr>
            <p:ph type="subTitle" idx="1"/>
          </p:nvPr>
        </p:nvSpPr>
        <p:spPr>
          <a:xfrm>
            <a:off x="2695194" y="4352544"/>
            <a:ext cx="6801612" cy="1239894"/>
          </a:xfrm>
        </p:spPr>
        <p:txBody>
          <a:bodyPr>
            <a:normAutofit/>
          </a:bodyPr>
          <a:lstStyle/>
          <a:p>
            <a:r>
              <a:rPr lang="en-US" dirty="0">
                <a:solidFill>
                  <a:srgbClr val="FFFFFF"/>
                </a:solidFill>
              </a:rPr>
              <a:t>Part II:  Linking Genome to Ovarian Cancer</a:t>
            </a:r>
          </a:p>
        </p:txBody>
      </p:sp>
    </p:spTree>
    <p:extLst>
      <p:ext uri="{BB962C8B-B14F-4D97-AF65-F5344CB8AC3E}">
        <p14:creationId xmlns:p14="http://schemas.microsoft.com/office/powerpoint/2010/main" val="1140011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8AFE393-E603-0241-90C9-695AD2A66560}"/>
              </a:ext>
            </a:extLst>
          </p:cNvPr>
          <p:cNvSpPr txBox="1">
            <a:spLocks/>
          </p:cNvSpPr>
          <p:nvPr/>
        </p:nvSpPr>
        <p:spPr bwMode="black">
          <a:xfrm>
            <a:off x="0" y="729674"/>
            <a:ext cx="12191999" cy="112907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Goal</a:t>
            </a:r>
          </a:p>
        </p:txBody>
      </p:sp>
      <p:sp>
        <p:nvSpPr>
          <p:cNvPr id="4" name="Content Placeholder 2">
            <a:extLst>
              <a:ext uri="{FF2B5EF4-FFF2-40B4-BE49-F238E27FC236}">
                <a16:creationId xmlns:a16="http://schemas.microsoft.com/office/drawing/2014/main" id="{0CE426EC-F44E-8541-170E-8147C727765F}"/>
              </a:ext>
            </a:extLst>
          </p:cNvPr>
          <p:cNvSpPr txBox="1">
            <a:spLocks/>
          </p:cNvSpPr>
          <p:nvPr/>
        </p:nvSpPr>
        <p:spPr>
          <a:xfrm>
            <a:off x="1902690" y="2247004"/>
            <a:ext cx="8460509" cy="2997916"/>
          </a:xfrm>
          <a:prstGeom prst="rect">
            <a:avLst/>
          </a:prstGeom>
        </p:spPr>
        <p:txBody>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342900" indent="-342900">
              <a:buFont typeface="+mj-lt"/>
              <a:buAutoNum type="arabicPeriod"/>
            </a:pPr>
            <a:r>
              <a:rPr lang="en-US" sz="1400" dirty="0"/>
              <a:t>Can we predict a patient’s susceptibility to ovarian cancer given a set of 4000 numerical gene expressions? </a:t>
            </a:r>
          </a:p>
          <a:p>
            <a:pPr marL="342900" indent="-342900">
              <a:buFont typeface="+mj-lt"/>
              <a:buAutoNum type="arabicPeriod"/>
            </a:pPr>
            <a:r>
              <a:rPr lang="en-US" sz="1400" dirty="0"/>
              <a:t>Perhaps there are some “eigen genomes” that capture variance in patient genomes and relate to a risk of developing ovarian cancer.</a:t>
            </a:r>
          </a:p>
          <a:p>
            <a:pPr marL="342900" indent="-342900">
              <a:buFont typeface="+mj-lt"/>
              <a:buAutoNum type="arabicPeriod"/>
            </a:pPr>
            <a:r>
              <a:rPr lang="en-US" sz="1400" dirty="0"/>
              <a:t>If we can identify some primary genomes, then we can project otherwise high dimensional data into a lower dimension.</a:t>
            </a:r>
          </a:p>
          <a:p>
            <a:pPr marL="342900" indent="-342900">
              <a:buFont typeface="+mj-lt"/>
              <a:buAutoNum type="arabicPeriod"/>
            </a:pPr>
            <a:endParaRPr lang="en-US" sz="1400" dirty="0"/>
          </a:p>
          <a:p>
            <a:pPr marL="342900" indent="-342900">
              <a:buFont typeface="+mj-lt"/>
              <a:buAutoNum type="arabicPeriod"/>
            </a:pPr>
            <a:endParaRPr lang="en-US" sz="1400" dirty="0"/>
          </a:p>
        </p:txBody>
      </p:sp>
      <p:pic>
        <p:nvPicPr>
          <p:cNvPr id="6" name="Picture 5" descr="A table of numbers with black text&#10;&#10;Description automatically generated">
            <a:extLst>
              <a:ext uri="{FF2B5EF4-FFF2-40B4-BE49-F238E27FC236}">
                <a16:creationId xmlns:a16="http://schemas.microsoft.com/office/drawing/2014/main" id="{6B165949-F967-07B4-3204-7044B2F2AF40}"/>
              </a:ext>
            </a:extLst>
          </p:cNvPr>
          <p:cNvPicPr>
            <a:picLocks noChangeAspect="1"/>
          </p:cNvPicPr>
          <p:nvPr/>
        </p:nvPicPr>
        <p:blipFill>
          <a:blip r:embed="rId2"/>
          <a:stretch>
            <a:fillRect/>
          </a:stretch>
        </p:blipFill>
        <p:spPr>
          <a:xfrm>
            <a:off x="2209799" y="4154953"/>
            <a:ext cx="7772400" cy="1688610"/>
          </a:xfrm>
          <a:prstGeom prst="rect">
            <a:avLst/>
          </a:prstGeom>
        </p:spPr>
      </p:pic>
      <p:pic>
        <p:nvPicPr>
          <p:cNvPr id="8" name="Picture 7">
            <a:extLst>
              <a:ext uri="{FF2B5EF4-FFF2-40B4-BE49-F238E27FC236}">
                <a16:creationId xmlns:a16="http://schemas.microsoft.com/office/drawing/2014/main" id="{FEC21924-692F-35C5-14B8-B4C24FF147CC}"/>
              </a:ext>
            </a:extLst>
          </p:cNvPr>
          <p:cNvPicPr>
            <a:picLocks noChangeAspect="1"/>
          </p:cNvPicPr>
          <p:nvPr/>
        </p:nvPicPr>
        <p:blipFill>
          <a:blip r:embed="rId3"/>
          <a:stretch>
            <a:fillRect/>
          </a:stretch>
        </p:blipFill>
        <p:spPr>
          <a:xfrm>
            <a:off x="4502149" y="3745962"/>
            <a:ext cx="3187700" cy="355600"/>
          </a:xfrm>
          <a:prstGeom prst="rect">
            <a:avLst/>
          </a:prstGeom>
        </p:spPr>
      </p:pic>
    </p:spTree>
    <p:extLst>
      <p:ext uri="{BB962C8B-B14F-4D97-AF65-F5344CB8AC3E}">
        <p14:creationId xmlns:p14="http://schemas.microsoft.com/office/powerpoint/2010/main" val="426161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B9133-D0F9-CB2E-4681-AE44B66E0B6C}"/>
            </a:ext>
          </a:extLst>
        </p:cNvPr>
        <p:cNvGrpSpPr/>
        <p:nvPr/>
      </p:nvGrpSpPr>
      <p:grpSpPr>
        <a:xfrm>
          <a:off x="0" y="0"/>
          <a:ext cx="0" cy="0"/>
          <a:chOff x="0" y="0"/>
          <a:chExt cx="0" cy="0"/>
        </a:xfrm>
      </p:grpSpPr>
      <p:pic>
        <p:nvPicPr>
          <p:cNvPr id="5" name="Picture 4" descr="A table of numbers with numbers&#10;&#10;Description automatically generated">
            <a:extLst>
              <a:ext uri="{FF2B5EF4-FFF2-40B4-BE49-F238E27FC236}">
                <a16:creationId xmlns:a16="http://schemas.microsoft.com/office/drawing/2014/main" id="{7095611A-74C5-7B89-F2DF-C4C560160E45}"/>
              </a:ext>
            </a:extLst>
          </p:cNvPr>
          <p:cNvPicPr>
            <a:picLocks noChangeAspect="1"/>
          </p:cNvPicPr>
          <p:nvPr/>
        </p:nvPicPr>
        <p:blipFill>
          <a:blip r:embed="rId3"/>
          <a:stretch>
            <a:fillRect/>
          </a:stretch>
        </p:blipFill>
        <p:spPr>
          <a:xfrm>
            <a:off x="452582" y="444611"/>
            <a:ext cx="7772400" cy="3596185"/>
          </a:xfrm>
          <a:prstGeom prst="rect">
            <a:avLst/>
          </a:prstGeom>
        </p:spPr>
      </p:pic>
      <p:pic>
        <p:nvPicPr>
          <p:cNvPr id="9" name="Picture 8" descr="A screenshot of a spreadsheet&#10;&#10;Description automatically generated">
            <a:extLst>
              <a:ext uri="{FF2B5EF4-FFF2-40B4-BE49-F238E27FC236}">
                <a16:creationId xmlns:a16="http://schemas.microsoft.com/office/drawing/2014/main" id="{D283302D-7A02-400D-8DBD-8C79D84D3379}"/>
              </a:ext>
            </a:extLst>
          </p:cNvPr>
          <p:cNvPicPr>
            <a:picLocks noChangeAspect="1"/>
          </p:cNvPicPr>
          <p:nvPr/>
        </p:nvPicPr>
        <p:blipFill>
          <a:blip r:embed="rId4"/>
          <a:stretch>
            <a:fillRect/>
          </a:stretch>
        </p:blipFill>
        <p:spPr>
          <a:xfrm>
            <a:off x="4151168" y="4203346"/>
            <a:ext cx="7772400" cy="2210043"/>
          </a:xfrm>
          <a:prstGeom prst="rect">
            <a:avLst/>
          </a:prstGeom>
        </p:spPr>
      </p:pic>
      <p:pic>
        <p:nvPicPr>
          <p:cNvPr id="11" name="Picture 10" descr="A black symbol with a white background&#10;&#10;Description automatically generated">
            <a:extLst>
              <a:ext uri="{FF2B5EF4-FFF2-40B4-BE49-F238E27FC236}">
                <a16:creationId xmlns:a16="http://schemas.microsoft.com/office/drawing/2014/main" id="{8C5E9A71-4078-BA94-EB55-4F29856C3FA7}"/>
              </a:ext>
            </a:extLst>
          </p:cNvPr>
          <p:cNvPicPr>
            <a:picLocks noChangeAspect="1"/>
          </p:cNvPicPr>
          <p:nvPr/>
        </p:nvPicPr>
        <p:blipFill>
          <a:blip r:embed="rId5"/>
          <a:stretch>
            <a:fillRect/>
          </a:stretch>
        </p:blipFill>
        <p:spPr>
          <a:xfrm>
            <a:off x="3500004" y="5149617"/>
            <a:ext cx="660400" cy="317500"/>
          </a:xfrm>
          <a:prstGeom prst="rect">
            <a:avLst/>
          </a:prstGeom>
        </p:spPr>
      </p:pic>
      <p:pic>
        <p:nvPicPr>
          <p:cNvPr id="16" name="Picture 15" descr="A black text on a white background&#10;&#10;Description automatically generated">
            <a:extLst>
              <a:ext uri="{FF2B5EF4-FFF2-40B4-BE49-F238E27FC236}">
                <a16:creationId xmlns:a16="http://schemas.microsoft.com/office/drawing/2014/main" id="{FE533D54-094A-DED2-FB42-968B8288BA07}"/>
              </a:ext>
            </a:extLst>
          </p:cNvPr>
          <p:cNvPicPr>
            <a:picLocks noChangeAspect="1"/>
          </p:cNvPicPr>
          <p:nvPr/>
        </p:nvPicPr>
        <p:blipFill>
          <a:blip r:embed="rId6"/>
          <a:stretch>
            <a:fillRect/>
          </a:stretch>
        </p:blipFill>
        <p:spPr>
          <a:xfrm>
            <a:off x="8224982" y="2127250"/>
            <a:ext cx="1308100" cy="368300"/>
          </a:xfrm>
          <a:prstGeom prst="rect">
            <a:avLst/>
          </a:prstGeom>
        </p:spPr>
      </p:pic>
    </p:spTree>
    <p:extLst>
      <p:ext uri="{BB962C8B-B14F-4D97-AF65-F5344CB8AC3E}">
        <p14:creationId xmlns:p14="http://schemas.microsoft.com/office/powerpoint/2010/main" val="673401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a:extLst>
            <a:ext uri="{FF2B5EF4-FFF2-40B4-BE49-F238E27FC236}">
              <a16:creationId xmlns:a16="http://schemas.microsoft.com/office/drawing/2014/main" id="{F8E21557-6417-1E8C-88B2-754F080C6E78}"/>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43629763-5B9C-8763-E8E2-605BD7B28CEF}"/>
              </a:ext>
            </a:extLst>
          </p:cNvPr>
          <p:cNvSpPr>
            <a:spLocks noGrp="1"/>
          </p:cNvSpPr>
          <p:nvPr>
            <p:ph type="subTitle" idx="1"/>
          </p:nvPr>
        </p:nvSpPr>
        <p:spPr>
          <a:xfrm>
            <a:off x="2695194" y="4836513"/>
            <a:ext cx="6801612" cy="513189"/>
          </a:xfrm>
        </p:spPr>
        <p:txBody>
          <a:bodyPr>
            <a:noAutofit/>
          </a:bodyPr>
          <a:lstStyle/>
          <a:p>
            <a:r>
              <a:rPr lang="en-US" sz="2800" dirty="0"/>
              <a:t>Dimensional Reduction from 4000 to 3</a:t>
            </a:r>
          </a:p>
        </p:txBody>
      </p:sp>
      <p:pic>
        <p:nvPicPr>
          <p:cNvPr id="7" name="Picture 6" descr="A screenshot of a computer code&#10;&#10;Description automatically generated">
            <a:extLst>
              <a:ext uri="{FF2B5EF4-FFF2-40B4-BE49-F238E27FC236}">
                <a16:creationId xmlns:a16="http://schemas.microsoft.com/office/drawing/2014/main" id="{5E54298A-554C-0059-E00D-53627A3CFA38}"/>
              </a:ext>
            </a:extLst>
          </p:cNvPr>
          <p:cNvPicPr>
            <a:picLocks noChangeAspect="1"/>
          </p:cNvPicPr>
          <p:nvPr/>
        </p:nvPicPr>
        <p:blipFill>
          <a:blip r:embed="rId3"/>
          <a:srcRect t="-1" r="5351" b="2"/>
          <a:stretch/>
        </p:blipFill>
        <p:spPr>
          <a:xfrm>
            <a:off x="-1" y="10"/>
            <a:ext cx="8321965" cy="4571990"/>
          </a:xfrm>
          <a:prstGeom prst="rect">
            <a:avLst/>
          </a:prstGeom>
        </p:spPr>
      </p:pic>
      <p:pic>
        <p:nvPicPr>
          <p:cNvPr id="4" name="Picture 3" descr="An abstract genetic concept">
            <a:extLst>
              <a:ext uri="{FF2B5EF4-FFF2-40B4-BE49-F238E27FC236}">
                <a16:creationId xmlns:a16="http://schemas.microsoft.com/office/drawing/2014/main" id="{B37354EE-7DF6-4451-1357-E5DEC667195D}"/>
              </a:ext>
            </a:extLst>
          </p:cNvPr>
          <p:cNvPicPr>
            <a:picLocks noChangeAspect="1"/>
          </p:cNvPicPr>
          <p:nvPr/>
        </p:nvPicPr>
        <p:blipFill>
          <a:blip r:embed="rId4"/>
          <a:srcRect t="2529" r="4" b="4"/>
          <a:stretch/>
        </p:blipFill>
        <p:spPr>
          <a:xfrm>
            <a:off x="8321964" y="10"/>
            <a:ext cx="3870036" cy="4571990"/>
          </a:xfrm>
          <a:prstGeom prst="rect">
            <a:avLst/>
          </a:prstGeom>
        </p:spPr>
      </p:pic>
      <p:sp>
        <p:nvSpPr>
          <p:cNvPr id="10" name="TextBox 9">
            <a:extLst>
              <a:ext uri="{FF2B5EF4-FFF2-40B4-BE49-F238E27FC236}">
                <a16:creationId xmlns:a16="http://schemas.microsoft.com/office/drawing/2014/main" id="{B37D23DD-AE27-CD46-5544-2898C8809DC5}"/>
              </a:ext>
            </a:extLst>
          </p:cNvPr>
          <p:cNvSpPr txBox="1"/>
          <p:nvPr/>
        </p:nvSpPr>
        <p:spPr>
          <a:xfrm>
            <a:off x="388617" y="5442065"/>
            <a:ext cx="11414766" cy="1200329"/>
          </a:xfrm>
          <a:prstGeom prst="rect">
            <a:avLst/>
          </a:prstGeom>
          <a:noFill/>
        </p:spPr>
        <p:txBody>
          <a:bodyPr wrap="square" rtlCol="0">
            <a:spAutoFit/>
          </a:bodyPr>
          <a:lstStyle/>
          <a:p>
            <a:r>
              <a:rPr lang="en-US" dirty="0"/>
              <a:t>The loading space V is size 4000 by 216. Each column is an “eigen genome” which expresses the direction of maximum variance. Most genomes can be expressed as a linear combination of a few unique genomes. </a:t>
            </a:r>
          </a:p>
          <a:p>
            <a:r>
              <a:rPr lang="en-US" dirty="0"/>
              <a:t>This code takes an inner product of the top three eigen genomes with each observation. This process transforms the original data into a more visualizable 3-dimensional space where we can observe clustering patterns</a:t>
            </a:r>
          </a:p>
        </p:txBody>
      </p:sp>
    </p:spTree>
    <p:extLst>
      <p:ext uri="{BB962C8B-B14F-4D97-AF65-F5344CB8AC3E}">
        <p14:creationId xmlns:p14="http://schemas.microsoft.com/office/powerpoint/2010/main" val="2220388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a:extLst>
            <a:ext uri="{FF2B5EF4-FFF2-40B4-BE49-F238E27FC236}">
              <a16:creationId xmlns:a16="http://schemas.microsoft.com/office/drawing/2014/main" id="{35D38BA0-681C-F995-1F57-A81D54979694}"/>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62F0D6AC-B680-A838-1D8E-B00950627237}"/>
              </a:ext>
            </a:extLst>
          </p:cNvPr>
          <p:cNvSpPr>
            <a:spLocks noGrp="1"/>
          </p:cNvSpPr>
          <p:nvPr>
            <p:ph type="subTitle" idx="1"/>
          </p:nvPr>
        </p:nvSpPr>
        <p:spPr>
          <a:xfrm>
            <a:off x="2695194" y="4836513"/>
            <a:ext cx="6801612" cy="513189"/>
          </a:xfrm>
        </p:spPr>
        <p:txBody>
          <a:bodyPr>
            <a:noAutofit/>
          </a:bodyPr>
          <a:lstStyle/>
          <a:p>
            <a:r>
              <a:rPr lang="en-US" sz="2800" dirty="0"/>
              <a:t>Takeaway</a:t>
            </a:r>
          </a:p>
        </p:txBody>
      </p:sp>
      <p:pic>
        <p:nvPicPr>
          <p:cNvPr id="4" name="Picture 3" descr="An abstract genetic concept">
            <a:extLst>
              <a:ext uri="{FF2B5EF4-FFF2-40B4-BE49-F238E27FC236}">
                <a16:creationId xmlns:a16="http://schemas.microsoft.com/office/drawing/2014/main" id="{8F8E8905-C6AA-B6DF-09E7-9432FC666718}"/>
              </a:ext>
            </a:extLst>
          </p:cNvPr>
          <p:cNvPicPr>
            <a:picLocks noChangeAspect="1"/>
          </p:cNvPicPr>
          <p:nvPr/>
        </p:nvPicPr>
        <p:blipFill>
          <a:blip r:embed="rId3"/>
          <a:srcRect t="2529" r="4" b="4"/>
          <a:stretch/>
        </p:blipFill>
        <p:spPr>
          <a:xfrm>
            <a:off x="5947794" y="10"/>
            <a:ext cx="6244206" cy="4571990"/>
          </a:xfrm>
          <a:prstGeom prst="rect">
            <a:avLst/>
          </a:prstGeom>
        </p:spPr>
      </p:pic>
      <p:sp>
        <p:nvSpPr>
          <p:cNvPr id="10" name="TextBox 9">
            <a:extLst>
              <a:ext uri="{FF2B5EF4-FFF2-40B4-BE49-F238E27FC236}">
                <a16:creationId xmlns:a16="http://schemas.microsoft.com/office/drawing/2014/main" id="{CFC462D7-5188-3F6D-C9C3-25B88156D2F2}"/>
              </a:ext>
            </a:extLst>
          </p:cNvPr>
          <p:cNvSpPr txBox="1"/>
          <p:nvPr/>
        </p:nvSpPr>
        <p:spPr>
          <a:xfrm>
            <a:off x="388617" y="5442065"/>
            <a:ext cx="11414766" cy="923330"/>
          </a:xfrm>
          <a:prstGeom prst="rect">
            <a:avLst/>
          </a:prstGeom>
          <a:noFill/>
        </p:spPr>
        <p:txBody>
          <a:bodyPr wrap="square" rtlCol="0">
            <a:spAutoFit/>
          </a:bodyPr>
          <a:lstStyle/>
          <a:p>
            <a:r>
              <a:rPr lang="en-US" dirty="0"/>
              <a:t>If we know the inner produce of a patient’s genome with our three indicator genomes, then we can reasonably predict susceptibility to ovarian cancer.</a:t>
            </a:r>
          </a:p>
          <a:p>
            <a:r>
              <a:rPr lang="en-US" dirty="0"/>
              <a:t>Rather than checking 4000 genes expressions, the PCA allows us to check 3 inner products instead.</a:t>
            </a:r>
          </a:p>
        </p:txBody>
      </p:sp>
      <p:pic>
        <p:nvPicPr>
          <p:cNvPr id="5" name="Picture 4" descr="A graph with red and blue dots&#10;&#10;Description automatically generated">
            <a:extLst>
              <a:ext uri="{FF2B5EF4-FFF2-40B4-BE49-F238E27FC236}">
                <a16:creationId xmlns:a16="http://schemas.microsoft.com/office/drawing/2014/main" id="{2F42F661-1A30-9281-DC7D-A969DE295FFF}"/>
              </a:ext>
            </a:extLst>
          </p:cNvPr>
          <p:cNvPicPr>
            <a:picLocks noChangeAspect="1"/>
          </p:cNvPicPr>
          <p:nvPr/>
        </p:nvPicPr>
        <p:blipFill>
          <a:blip r:embed="rId4"/>
          <a:stretch>
            <a:fillRect/>
          </a:stretch>
        </p:blipFill>
        <p:spPr>
          <a:xfrm>
            <a:off x="-1" y="0"/>
            <a:ext cx="5992859" cy="4571990"/>
          </a:xfrm>
          <a:prstGeom prst="rect">
            <a:avLst/>
          </a:prstGeom>
        </p:spPr>
      </p:pic>
      <p:pic>
        <p:nvPicPr>
          <p:cNvPr id="6" name="Picture 5" descr="An abstract genetic concept">
            <a:extLst>
              <a:ext uri="{FF2B5EF4-FFF2-40B4-BE49-F238E27FC236}">
                <a16:creationId xmlns:a16="http://schemas.microsoft.com/office/drawing/2014/main" id="{47F6276C-1577-7C0E-F3BF-C7D5E7556046}"/>
              </a:ext>
            </a:extLst>
          </p:cNvPr>
          <p:cNvPicPr>
            <a:picLocks noChangeAspect="1"/>
          </p:cNvPicPr>
          <p:nvPr/>
        </p:nvPicPr>
        <p:blipFill>
          <a:blip r:embed="rId3"/>
          <a:srcRect l="8070" r="3140"/>
          <a:stretch/>
        </p:blipFill>
        <p:spPr>
          <a:xfrm rot="5400000">
            <a:off x="6807808" y="-814950"/>
            <a:ext cx="4562249" cy="6192150"/>
          </a:xfrm>
          <a:prstGeom prst="rect">
            <a:avLst/>
          </a:prstGeom>
        </p:spPr>
      </p:pic>
      <p:sp>
        <p:nvSpPr>
          <p:cNvPr id="9" name="TextBox 8">
            <a:extLst>
              <a:ext uri="{FF2B5EF4-FFF2-40B4-BE49-F238E27FC236}">
                <a16:creationId xmlns:a16="http://schemas.microsoft.com/office/drawing/2014/main" id="{5D81666F-039F-4559-322F-C608E2ED0EF6}"/>
              </a:ext>
            </a:extLst>
          </p:cNvPr>
          <p:cNvSpPr txBox="1"/>
          <p:nvPr/>
        </p:nvSpPr>
        <p:spPr>
          <a:xfrm>
            <a:off x="3944602" y="257714"/>
            <a:ext cx="2254542" cy="646331"/>
          </a:xfrm>
          <a:prstGeom prst="rect">
            <a:avLst/>
          </a:prstGeom>
          <a:noFill/>
        </p:spPr>
        <p:txBody>
          <a:bodyPr wrap="square">
            <a:spAutoFit/>
          </a:bodyPr>
          <a:lstStyle/>
          <a:p>
            <a:pPr algn="ctr"/>
            <a:r>
              <a:rPr lang="en-US" sz="1800" dirty="0">
                <a:solidFill>
                  <a:srgbClr val="FF0000"/>
                </a:solidFill>
              </a:rPr>
              <a:t>x</a:t>
            </a:r>
            <a:r>
              <a:rPr lang="en-US" sz="1800" dirty="0"/>
              <a:t> </a:t>
            </a:r>
            <a:r>
              <a:rPr lang="en-US" dirty="0">
                <a:solidFill>
                  <a:schemeClr val="bg1">
                    <a:lumMod val="65000"/>
                    <a:lumOff val="35000"/>
                  </a:schemeClr>
                </a:solidFill>
              </a:rPr>
              <a:t>= Cancer</a:t>
            </a:r>
            <a:endParaRPr lang="en-US" sz="1800" dirty="0">
              <a:solidFill>
                <a:schemeClr val="bg1">
                  <a:lumMod val="65000"/>
                  <a:lumOff val="35000"/>
                </a:schemeClr>
              </a:solidFill>
            </a:endParaRPr>
          </a:p>
          <a:p>
            <a:pPr algn="ctr"/>
            <a:r>
              <a:rPr lang="en-US" sz="1800" dirty="0">
                <a:solidFill>
                  <a:srgbClr val="00B0F0"/>
                </a:solidFill>
              </a:rPr>
              <a:t>o</a:t>
            </a:r>
            <a:r>
              <a:rPr lang="en-US" sz="1800" dirty="0"/>
              <a:t> </a:t>
            </a:r>
            <a:r>
              <a:rPr lang="en-US" dirty="0">
                <a:solidFill>
                  <a:schemeClr val="bg1">
                    <a:lumMod val="65000"/>
                    <a:lumOff val="35000"/>
                  </a:schemeClr>
                </a:solidFill>
              </a:rPr>
              <a:t>= No Cancer</a:t>
            </a:r>
            <a:endParaRPr lang="en-US" sz="1800" dirty="0">
              <a:solidFill>
                <a:schemeClr val="bg1">
                  <a:lumMod val="65000"/>
                  <a:lumOff val="35000"/>
                </a:schemeClr>
              </a:solidFill>
            </a:endParaRPr>
          </a:p>
        </p:txBody>
      </p:sp>
    </p:spTree>
    <p:extLst>
      <p:ext uri="{BB962C8B-B14F-4D97-AF65-F5344CB8AC3E}">
        <p14:creationId xmlns:p14="http://schemas.microsoft.com/office/powerpoint/2010/main" val="225187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06705-4794-66D5-6CF7-C16425FFC992}"/>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8B6686B9-1B50-EC00-9E79-EF0B9F0E42E8}"/>
              </a:ext>
            </a:extLst>
          </p:cNvPr>
          <p:cNvSpPr>
            <a:spLocks noGrp="1"/>
          </p:cNvSpPr>
          <p:nvPr>
            <p:ph type="subTitle" idx="1"/>
          </p:nvPr>
        </p:nvSpPr>
        <p:spPr>
          <a:xfrm>
            <a:off x="2695194" y="4836513"/>
            <a:ext cx="6801612" cy="513189"/>
          </a:xfrm>
        </p:spPr>
        <p:txBody>
          <a:bodyPr>
            <a:noAutofit/>
          </a:bodyPr>
          <a:lstStyle/>
          <a:p>
            <a:r>
              <a:rPr lang="en-US" sz="2800" dirty="0"/>
              <a:t>Singular Values</a:t>
            </a:r>
          </a:p>
        </p:txBody>
      </p:sp>
      <p:pic>
        <p:nvPicPr>
          <p:cNvPr id="4" name="Picture 3" descr="An abstract genetic concept">
            <a:extLst>
              <a:ext uri="{FF2B5EF4-FFF2-40B4-BE49-F238E27FC236}">
                <a16:creationId xmlns:a16="http://schemas.microsoft.com/office/drawing/2014/main" id="{4B5E7A79-6BC2-61EF-8E53-BD655FF3D521}"/>
              </a:ext>
            </a:extLst>
          </p:cNvPr>
          <p:cNvPicPr>
            <a:picLocks noChangeAspect="1"/>
          </p:cNvPicPr>
          <p:nvPr/>
        </p:nvPicPr>
        <p:blipFill>
          <a:blip r:embed="rId2"/>
          <a:srcRect t="2529" r="4" b="4"/>
          <a:stretch/>
        </p:blipFill>
        <p:spPr>
          <a:xfrm>
            <a:off x="5947794" y="10"/>
            <a:ext cx="6244206" cy="4571990"/>
          </a:xfrm>
          <a:prstGeom prst="rect">
            <a:avLst/>
          </a:prstGeom>
        </p:spPr>
      </p:pic>
      <p:sp>
        <p:nvSpPr>
          <p:cNvPr id="10" name="TextBox 9">
            <a:extLst>
              <a:ext uri="{FF2B5EF4-FFF2-40B4-BE49-F238E27FC236}">
                <a16:creationId xmlns:a16="http://schemas.microsoft.com/office/drawing/2014/main" id="{132B53A2-84F6-3EC4-D70B-47577BBBDC10}"/>
              </a:ext>
            </a:extLst>
          </p:cNvPr>
          <p:cNvSpPr txBox="1"/>
          <p:nvPr/>
        </p:nvSpPr>
        <p:spPr>
          <a:xfrm>
            <a:off x="388617" y="5442065"/>
            <a:ext cx="11414766" cy="646331"/>
          </a:xfrm>
          <a:prstGeom prst="rect">
            <a:avLst/>
          </a:prstGeom>
          <a:noFill/>
        </p:spPr>
        <p:txBody>
          <a:bodyPr wrap="square" rtlCol="0">
            <a:spAutoFit/>
          </a:bodyPr>
          <a:lstStyle/>
          <a:p>
            <a:r>
              <a:rPr lang="en-US" dirty="0"/>
              <a:t>This rapid decay of our singular values indicates that our dimensional reduction still preserves a large portion of the original data, keeping mostly the important things. Can we quantify how much of the important data we are keeping?</a:t>
            </a:r>
          </a:p>
        </p:txBody>
      </p:sp>
      <p:pic>
        <p:nvPicPr>
          <p:cNvPr id="6" name="Picture 5" descr="An abstract genetic concept">
            <a:extLst>
              <a:ext uri="{FF2B5EF4-FFF2-40B4-BE49-F238E27FC236}">
                <a16:creationId xmlns:a16="http://schemas.microsoft.com/office/drawing/2014/main" id="{0C2BB8D8-2E5B-9427-FD91-2C9BB0532F79}"/>
              </a:ext>
            </a:extLst>
          </p:cNvPr>
          <p:cNvPicPr>
            <a:picLocks noChangeAspect="1"/>
          </p:cNvPicPr>
          <p:nvPr/>
        </p:nvPicPr>
        <p:blipFill>
          <a:blip r:embed="rId2"/>
          <a:srcRect l="8070" r="3140"/>
          <a:stretch/>
        </p:blipFill>
        <p:spPr>
          <a:xfrm rot="5400000">
            <a:off x="6639757" y="-973262"/>
            <a:ext cx="4571988" cy="6518515"/>
          </a:xfrm>
          <a:prstGeom prst="rect">
            <a:avLst/>
          </a:prstGeom>
        </p:spPr>
      </p:pic>
      <p:pic>
        <p:nvPicPr>
          <p:cNvPr id="7" name="Picture 6" descr="A graph with a line&#10;&#10;Description automatically generated">
            <a:extLst>
              <a:ext uri="{FF2B5EF4-FFF2-40B4-BE49-F238E27FC236}">
                <a16:creationId xmlns:a16="http://schemas.microsoft.com/office/drawing/2014/main" id="{F29EBF3E-086D-5C99-B9B1-68317914571C}"/>
              </a:ext>
            </a:extLst>
          </p:cNvPr>
          <p:cNvPicPr>
            <a:picLocks noChangeAspect="1"/>
          </p:cNvPicPr>
          <p:nvPr/>
        </p:nvPicPr>
        <p:blipFill>
          <a:blip r:embed="rId3"/>
          <a:stretch>
            <a:fillRect/>
          </a:stretch>
        </p:blipFill>
        <p:spPr>
          <a:xfrm>
            <a:off x="6992" y="0"/>
            <a:ext cx="5659502" cy="4571990"/>
          </a:xfrm>
          <a:prstGeom prst="rect">
            <a:avLst/>
          </a:prstGeom>
        </p:spPr>
      </p:pic>
    </p:spTree>
    <p:extLst>
      <p:ext uri="{BB962C8B-B14F-4D97-AF65-F5344CB8AC3E}">
        <p14:creationId xmlns:p14="http://schemas.microsoft.com/office/powerpoint/2010/main" val="187491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029BF-319A-4536-D8F8-6ADCCD262F1E}"/>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EC75FE83-CEC5-74A4-3813-B255EC59D5F2}"/>
              </a:ext>
            </a:extLst>
          </p:cNvPr>
          <p:cNvSpPr>
            <a:spLocks noGrp="1"/>
          </p:cNvSpPr>
          <p:nvPr>
            <p:ph type="subTitle" idx="1"/>
          </p:nvPr>
        </p:nvSpPr>
        <p:spPr>
          <a:xfrm>
            <a:off x="2695194" y="4836513"/>
            <a:ext cx="6801612" cy="513189"/>
          </a:xfrm>
        </p:spPr>
        <p:txBody>
          <a:bodyPr>
            <a:noAutofit/>
          </a:bodyPr>
          <a:lstStyle/>
          <a:p>
            <a:r>
              <a:rPr lang="en-US" sz="2800" dirty="0"/>
              <a:t>Robustness of PCA Space</a:t>
            </a:r>
          </a:p>
        </p:txBody>
      </p:sp>
      <p:pic>
        <p:nvPicPr>
          <p:cNvPr id="6" name="Picture 5" descr="An abstract genetic concept">
            <a:extLst>
              <a:ext uri="{FF2B5EF4-FFF2-40B4-BE49-F238E27FC236}">
                <a16:creationId xmlns:a16="http://schemas.microsoft.com/office/drawing/2014/main" id="{486A08C0-3DF2-0AD2-6375-80E39F8E9CFF}"/>
              </a:ext>
            </a:extLst>
          </p:cNvPr>
          <p:cNvPicPr>
            <a:picLocks noChangeAspect="1"/>
          </p:cNvPicPr>
          <p:nvPr/>
        </p:nvPicPr>
        <p:blipFill>
          <a:blip r:embed="rId2"/>
          <a:srcRect l="8070" r="3140"/>
          <a:stretch/>
        </p:blipFill>
        <p:spPr>
          <a:xfrm rot="5400000">
            <a:off x="6741180" y="-955461"/>
            <a:ext cx="4488366" cy="6399291"/>
          </a:xfrm>
          <a:prstGeom prst="rect">
            <a:avLst/>
          </a:prstGeom>
        </p:spPr>
      </p:pic>
      <p:pic>
        <p:nvPicPr>
          <p:cNvPr id="5" name="Picture 4">
            <a:extLst>
              <a:ext uri="{FF2B5EF4-FFF2-40B4-BE49-F238E27FC236}">
                <a16:creationId xmlns:a16="http://schemas.microsoft.com/office/drawing/2014/main" id="{CA021E0E-B773-82B4-54ED-D814F4C48322}"/>
              </a:ext>
            </a:extLst>
          </p:cNvPr>
          <p:cNvPicPr>
            <a:picLocks noChangeAspect="1"/>
          </p:cNvPicPr>
          <p:nvPr/>
        </p:nvPicPr>
        <p:blipFill>
          <a:blip r:embed="rId3"/>
          <a:stretch>
            <a:fillRect/>
          </a:stretch>
        </p:blipFill>
        <p:spPr>
          <a:xfrm>
            <a:off x="5137071" y="5568193"/>
            <a:ext cx="2565400" cy="622300"/>
          </a:xfrm>
          <a:prstGeom prst="rect">
            <a:avLst/>
          </a:prstGeom>
        </p:spPr>
      </p:pic>
      <p:pic>
        <p:nvPicPr>
          <p:cNvPr id="9" name="Picture 8">
            <a:extLst>
              <a:ext uri="{FF2B5EF4-FFF2-40B4-BE49-F238E27FC236}">
                <a16:creationId xmlns:a16="http://schemas.microsoft.com/office/drawing/2014/main" id="{F87936B0-AEB0-E818-8CE2-CABF3857F2AD}"/>
              </a:ext>
            </a:extLst>
          </p:cNvPr>
          <p:cNvPicPr>
            <a:picLocks noChangeAspect="1"/>
          </p:cNvPicPr>
          <p:nvPr/>
        </p:nvPicPr>
        <p:blipFill>
          <a:blip r:embed="rId4"/>
          <a:stretch>
            <a:fillRect/>
          </a:stretch>
        </p:blipFill>
        <p:spPr>
          <a:xfrm>
            <a:off x="4407496" y="5568193"/>
            <a:ext cx="751946" cy="622300"/>
          </a:xfrm>
          <a:prstGeom prst="rect">
            <a:avLst/>
          </a:prstGeom>
        </p:spPr>
      </p:pic>
      <p:pic>
        <p:nvPicPr>
          <p:cNvPr id="12" name="Picture 11" descr="A graph with a line pointing to the point&#10;&#10;Description automatically generated with medium confidence">
            <a:extLst>
              <a:ext uri="{FF2B5EF4-FFF2-40B4-BE49-F238E27FC236}">
                <a16:creationId xmlns:a16="http://schemas.microsoft.com/office/drawing/2014/main" id="{CBDB877E-2258-C83F-056D-7A1D5BDCB636}"/>
              </a:ext>
            </a:extLst>
          </p:cNvPr>
          <p:cNvPicPr>
            <a:picLocks noChangeAspect="1"/>
          </p:cNvPicPr>
          <p:nvPr/>
        </p:nvPicPr>
        <p:blipFill>
          <a:blip r:embed="rId5"/>
          <a:stretch>
            <a:fillRect/>
          </a:stretch>
        </p:blipFill>
        <p:spPr>
          <a:xfrm>
            <a:off x="0" y="0"/>
            <a:ext cx="5847127" cy="4488366"/>
          </a:xfrm>
          <a:prstGeom prst="rect">
            <a:avLst/>
          </a:prstGeom>
        </p:spPr>
      </p:pic>
    </p:spTree>
    <p:extLst>
      <p:ext uri="{BB962C8B-B14F-4D97-AF65-F5344CB8AC3E}">
        <p14:creationId xmlns:p14="http://schemas.microsoft.com/office/powerpoint/2010/main" val="2684378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a:extLst>
            <a:ext uri="{FF2B5EF4-FFF2-40B4-BE49-F238E27FC236}">
              <a16:creationId xmlns:a16="http://schemas.microsoft.com/office/drawing/2014/main" id="{1584CEBB-C7A6-A7CA-0B4F-E66414048BBA}"/>
            </a:ext>
          </a:extLst>
        </p:cNvPr>
        <p:cNvGrpSpPr/>
        <p:nvPr/>
      </p:nvGrpSpPr>
      <p:grpSpPr>
        <a:xfrm>
          <a:off x="0" y="0"/>
          <a:ext cx="0" cy="0"/>
          <a:chOff x="0" y="0"/>
          <a:chExt cx="0" cy="0"/>
        </a:xfrm>
      </p:grpSpPr>
      <p:pic>
        <p:nvPicPr>
          <p:cNvPr id="4" name="Picture 3" descr="An abstract genetic concept">
            <a:extLst>
              <a:ext uri="{FF2B5EF4-FFF2-40B4-BE49-F238E27FC236}">
                <a16:creationId xmlns:a16="http://schemas.microsoft.com/office/drawing/2014/main" id="{47FA42CD-AF06-A202-32A3-BF08A1042C36}"/>
              </a:ext>
            </a:extLst>
          </p:cNvPr>
          <p:cNvPicPr>
            <a:picLocks noChangeAspect="1"/>
          </p:cNvPicPr>
          <p:nvPr/>
        </p:nvPicPr>
        <p:blipFill>
          <a:blip r:embed="rId3"/>
          <a:srcRect t="2529" r="4" b="4"/>
          <a:stretch/>
        </p:blipFill>
        <p:spPr>
          <a:xfrm>
            <a:off x="5947794" y="10"/>
            <a:ext cx="6244206" cy="4571990"/>
          </a:xfrm>
          <a:prstGeom prst="rect">
            <a:avLst/>
          </a:prstGeom>
        </p:spPr>
      </p:pic>
      <p:pic>
        <p:nvPicPr>
          <p:cNvPr id="8" name="Picture 7" descr="An abstract genetic concept">
            <a:extLst>
              <a:ext uri="{FF2B5EF4-FFF2-40B4-BE49-F238E27FC236}">
                <a16:creationId xmlns:a16="http://schemas.microsoft.com/office/drawing/2014/main" id="{417E7890-E0B9-01C6-A3D7-6B327BC5BC9F}"/>
              </a:ext>
            </a:extLst>
          </p:cNvPr>
          <p:cNvPicPr>
            <a:picLocks noChangeAspect="1"/>
          </p:cNvPicPr>
          <p:nvPr/>
        </p:nvPicPr>
        <p:blipFill>
          <a:blip r:embed="rId3"/>
          <a:srcRect t="2529" r="4" b="4"/>
          <a:stretch/>
        </p:blipFill>
        <p:spPr>
          <a:xfrm rot="10800000">
            <a:off x="-2" y="-2"/>
            <a:ext cx="6096001" cy="4571990"/>
          </a:xfrm>
          <a:prstGeom prst="rect">
            <a:avLst/>
          </a:prstGeom>
        </p:spPr>
      </p:pic>
      <p:pic>
        <p:nvPicPr>
          <p:cNvPr id="5" name="Picture 4" descr="A graph with red and blue dots&#10;&#10;Description automatically generated">
            <a:extLst>
              <a:ext uri="{FF2B5EF4-FFF2-40B4-BE49-F238E27FC236}">
                <a16:creationId xmlns:a16="http://schemas.microsoft.com/office/drawing/2014/main" id="{317C0678-3C64-CDF6-7DA9-950641AF2AD4}"/>
              </a:ext>
            </a:extLst>
          </p:cNvPr>
          <p:cNvPicPr>
            <a:picLocks noChangeAspect="1"/>
          </p:cNvPicPr>
          <p:nvPr/>
        </p:nvPicPr>
        <p:blipFill>
          <a:blip r:embed="rId4"/>
          <a:stretch>
            <a:fillRect/>
          </a:stretch>
        </p:blipFill>
        <p:spPr>
          <a:xfrm>
            <a:off x="-1" y="1373705"/>
            <a:ext cx="4192237" cy="3198285"/>
          </a:xfrm>
          <a:prstGeom prst="rect">
            <a:avLst/>
          </a:prstGeom>
        </p:spPr>
      </p:pic>
      <p:pic>
        <p:nvPicPr>
          <p:cNvPr id="2" name="Picture 1" descr="A graph with a line&#10;&#10;Description automatically generated">
            <a:extLst>
              <a:ext uri="{FF2B5EF4-FFF2-40B4-BE49-F238E27FC236}">
                <a16:creationId xmlns:a16="http://schemas.microsoft.com/office/drawing/2014/main" id="{285F15E7-6CF0-7C9B-CD6B-BEDA79E97214}"/>
              </a:ext>
            </a:extLst>
          </p:cNvPr>
          <p:cNvPicPr>
            <a:picLocks noChangeAspect="1"/>
          </p:cNvPicPr>
          <p:nvPr/>
        </p:nvPicPr>
        <p:blipFill>
          <a:blip r:embed="rId5"/>
          <a:stretch>
            <a:fillRect/>
          </a:stretch>
        </p:blipFill>
        <p:spPr>
          <a:xfrm>
            <a:off x="4052445" y="1373704"/>
            <a:ext cx="3959041" cy="3198284"/>
          </a:xfrm>
          <a:prstGeom prst="rect">
            <a:avLst/>
          </a:prstGeom>
        </p:spPr>
      </p:pic>
      <p:pic>
        <p:nvPicPr>
          <p:cNvPr id="7" name="Picture 6" descr="A graph with a line pointing to the point&#10;&#10;Description automatically generated with medium confidence">
            <a:extLst>
              <a:ext uri="{FF2B5EF4-FFF2-40B4-BE49-F238E27FC236}">
                <a16:creationId xmlns:a16="http://schemas.microsoft.com/office/drawing/2014/main" id="{6697F6A3-83B0-064D-6DAA-4E361A6E0E54}"/>
              </a:ext>
            </a:extLst>
          </p:cNvPr>
          <p:cNvPicPr>
            <a:picLocks noChangeAspect="1"/>
          </p:cNvPicPr>
          <p:nvPr/>
        </p:nvPicPr>
        <p:blipFill>
          <a:blip r:embed="rId6"/>
          <a:stretch>
            <a:fillRect/>
          </a:stretch>
        </p:blipFill>
        <p:spPr>
          <a:xfrm>
            <a:off x="8011486" y="1368313"/>
            <a:ext cx="4173522" cy="3203675"/>
          </a:xfrm>
          <a:prstGeom prst="rect">
            <a:avLst/>
          </a:prstGeom>
        </p:spPr>
      </p:pic>
      <p:sp>
        <p:nvSpPr>
          <p:cNvPr id="3" name="Subtitle 2">
            <a:extLst>
              <a:ext uri="{FF2B5EF4-FFF2-40B4-BE49-F238E27FC236}">
                <a16:creationId xmlns:a16="http://schemas.microsoft.com/office/drawing/2014/main" id="{B9EA807F-B016-C8FE-2A5E-38AF1F71BB60}"/>
              </a:ext>
            </a:extLst>
          </p:cNvPr>
          <p:cNvSpPr>
            <a:spLocks noGrp="1"/>
          </p:cNvSpPr>
          <p:nvPr>
            <p:ph type="subTitle" idx="1"/>
          </p:nvPr>
        </p:nvSpPr>
        <p:spPr>
          <a:xfrm>
            <a:off x="2695194" y="4836513"/>
            <a:ext cx="6801612" cy="513189"/>
          </a:xfrm>
        </p:spPr>
        <p:txBody>
          <a:bodyPr>
            <a:noAutofit/>
          </a:bodyPr>
          <a:lstStyle/>
          <a:p>
            <a:r>
              <a:rPr lang="en-US" sz="2800" dirty="0"/>
              <a:t>Conclusion</a:t>
            </a:r>
          </a:p>
        </p:txBody>
      </p:sp>
      <p:sp>
        <p:nvSpPr>
          <p:cNvPr id="10" name="TextBox 9">
            <a:extLst>
              <a:ext uri="{FF2B5EF4-FFF2-40B4-BE49-F238E27FC236}">
                <a16:creationId xmlns:a16="http://schemas.microsoft.com/office/drawing/2014/main" id="{510CE067-B81F-893B-7A27-9C50214CDD1F}"/>
              </a:ext>
            </a:extLst>
          </p:cNvPr>
          <p:cNvSpPr txBox="1"/>
          <p:nvPr/>
        </p:nvSpPr>
        <p:spPr>
          <a:xfrm>
            <a:off x="388617" y="5442065"/>
            <a:ext cx="11414766" cy="923330"/>
          </a:xfrm>
          <a:prstGeom prst="rect">
            <a:avLst/>
          </a:prstGeom>
          <a:noFill/>
        </p:spPr>
        <p:txBody>
          <a:bodyPr wrap="square" rtlCol="0">
            <a:spAutoFit/>
          </a:bodyPr>
          <a:lstStyle/>
          <a:p>
            <a:r>
              <a:rPr lang="en-US" dirty="0"/>
              <a:t>Based on these three figures, we can say that this PCA dimension reduction provides a simple, accurate, and efficient way to represent a large data set. </a:t>
            </a:r>
          </a:p>
          <a:p>
            <a:r>
              <a:rPr lang="en-US" dirty="0"/>
              <a:t>If a priority of ours was to maximize accuracy at the expense of data </a:t>
            </a:r>
            <a:r>
              <a:rPr lang="en-US" dirty="0" err="1"/>
              <a:t>visualizability</a:t>
            </a:r>
            <a:r>
              <a:rPr lang="en-US" dirty="0"/>
              <a:t>, we could increase k beyond 3.</a:t>
            </a:r>
          </a:p>
        </p:txBody>
      </p:sp>
    </p:spTree>
    <p:extLst>
      <p:ext uri="{BB962C8B-B14F-4D97-AF65-F5344CB8AC3E}">
        <p14:creationId xmlns:p14="http://schemas.microsoft.com/office/powerpoint/2010/main" val="3784977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5F975C-95BB-E372-751C-85A01CC6D94E}"/>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dirty="0">
                <a:solidFill>
                  <a:schemeClr val="bg1"/>
                </a:solidFill>
              </a:rPr>
              <a:t>Motivation behind </a:t>
            </a:r>
            <a:r>
              <a:rPr lang="en-US" dirty="0" err="1">
                <a:solidFill>
                  <a:schemeClr val="bg1"/>
                </a:solidFill>
              </a:rPr>
              <a:t>pca</a:t>
            </a:r>
            <a:endParaRPr lang="en-US" dirty="0">
              <a:solidFill>
                <a:schemeClr val="bg1"/>
              </a:solidFill>
            </a:endParaRPr>
          </a:p>
        </p:txBody>
      </p:sp>
      <p:sp>
        <p:nvSpPr>
          <p:cNvPr id="3" name="Content Placeholder 2">
            <a:extLst>
              <a:ext uri="{FF2B5EF4-FFF2-40B4-BE49-F238E27FC236}">
                <a16:creationId xmlns:a16="http://schemas.microsoft.com/office/drawing/2014/main" id="{200A3F32-6FE5-8735-AE9D-41B2D83994BE}"/>
              </a:ext>
            </a:extLst>
          </p:cNvPr>
          <p:cNvSpPr>
            <a:spLocks noGrp="1"/>
          </p:cNvSpPr>
          <p:nvPr>
            <p:ph idx="1"/>
          </p:nvPr>
        </p:nvSpPr>
        <p:spPr>
          <a:xfrm>
            <a:off x="643468" y="2638044"/>
            <a:ext cx="3363974" cy="3415622"/>
          </a:xfrm>
        </p:spPr>
        <p:txBody>
          <a:bodyPr>
            <a:normAutofit lnSpcReduction="10000"/>
          </a:bodyPr>
          <a:lstStyle/>
          <a:p>
            <a:pPr marL="342900" indent="-342900">
              <a:lnSpc>
                <a:spcPct val="90000"/>
              </a:lnSpc>
              <a:buFont typeface="+mj-lt"/>
              <a:buAutoNum type="arabicPeriod"/>
            </a:pPr>
            <a:r>
              <a:rPr lang="en-US" sz="1700" dirty="0">
                <a:solidFill>
                  <a:schemeClr val="bg1"/>
                </a:solidFill>
              </a:rPr>
              <a:t>Extract important information from data set</a:t>
            </a:r>
          </a:p>
          <a:p>
            <a:pPr marL="571500" lvl="1" indent="-342900">
              <a:lnSpc>
                <a:spcPct val="90000"/>
              </a:lnSpc>
              <a:buFont typeface="+mj-lt"/>
              <a:buAutoNum type="arabicPeriod"/>
            </a:pPr>
            <a:r>
              <a:rPr lang="en-US" sz="1700" dirty="0">
                <a:solidFill>
                  <a:schemeClr val="bg1"/>
                </a:solidFill>
              </a:rPr>
              <a:t>Variance</a:t>
            </a:r>
          </a:p>
          <a:p>
            <a:pPr marL="571500" lvl="1" indent="-342900">
              <a:lnSpc>
                <a:spcPct val="90000"/>
              </a:lnSpc>
              <a:buFont typeface="+mj-lt"/>
              <a:buAutoNum type="arabicPeriod"/>
            </a:pPr>
            <a:r>
              <a:rPr lang="en-US" sz="1700" dirty="0">
                <a:solidFill>
                  <a:schemeClr val="bg1"/>
                </a:solidFill>
              </a:rPr>
              <a:t>Primary Components</a:t>
            </a:r>
          </a:p>
          <a:p>
            <a:pPr marL="342900" indent="-342900">
              <a:lnSpc>
                <a:spcPct val="90000"/>
              </a:lnSpc>
              <a:buFont typeface="+mj-lt"/>
              <a:buAutoNum type="arabicPeriod"/>
            </a:pPr>
            <a:r>
              <a:rPr lang="en-US" sz="1700" dirty="0">
                <a:solidFill>
                  <a:schemeClr val="bg1"/>
                </a:solidFill>
              </a:rPr>
              <a:t>Compress dataset size while retaining essential features</a:t>
            </a:r>
          </a:p>
          <a:p>
            <a:pPr marL="342900" indent="-342900">
              <a:lnSpc>
                <a:spcPct val="90000"/>
              </a:lnSpc>
              <a:buFont typeface="+mj-lt"/>
              <a:buAutoNum type="arabicPeriod"/>
            </a:pPr>
            <a:r>
              <a:rPr lang="en-US" sz="1700" dirty="0">
                <a:solidFill>
                  <a:schemeClr val="bg1"/>
                </a:solidFill>
              </a:rPr>
              <a:t>Simplify data by reducing dimensions</a:t>
            </a:r>
          </a:p>
          <a:p>
            <a:pPr marL="342900" indent="-342900">
              <a:lnSpc>
                <a:spcPct val="90000"/>
              </a:lnSpc>
              <a:buFont typeface="+mj-lt"/>
              <a:buAutoNum type="arabicPeriod"/>
            </a:pPr>
            <a:r>
              <a:rPr lang="en-US" sz="1700" dirty="0">
                <a:solidFill>
                  <a:schemeClr val="bg1"/>
                </a:solidFill>
              </a:rPr>
              <a:t>Identify correlations between variables</a:t>
            </a:r>
          </a:p>
          <a:p>
            <a:pPr marL="571500" lvl="1" indent="-342900">
              <a:lnSpc>
                <a:spcPct val="90000"/>
              </a:lnSpc>
              <a:buFont typeface="+mj-lt"/>
              <a:buAutoNum type="arabicPeriod"/>
            </a:pPr>
            <a:r>
              <a:rPr lang="en-US" sz="1700" dirty="0">
                <a:solidFill>
                  <a:schemeClr val="bg1"/>
                </a:solidFill>
              </a:rPr>
              <a:t>Covariance</a:t>
            </a:r>
          </a:p>
          <a:p>
            <a:pPr marL="342900" indent="-342900">
              <a:lnSpc>
                <a:spcPct val="90000"/>
              </a:lnSpc>
              <a:buFont typeface="+mj-lt"/>
              <a:buAutoNum type="arabicPeriod"/>
            </a:pPr>
            <a:endParaRPr lang="en-US" sz="1700" dirty="0">
              <a:solidFill>
                <a:schemeClr val="bg1"/>
              </a:solidFill>
            </a:endParaRPr>
          </a:p>
        </p:txBody>
      </p:sp>
      <p:pic>
        <p:nvPicPr>
          <p:cNvPr id="4" name="Picture 3" descr="A diagram of a diagram of a diagram&#10;&#10;Description automatically generated">
            <a:extLst>
              <a:ext uri="{FF2B5EF4-FFF2-40B4-BE49-F238E27FC236}">
                <a16:creationId xmlns:a16="http://schemas.microsoft.com/office/drawing/2014/main" id="{A0E289B5-BEF7-1DDF-DB97-3C4F3F2E19B6}"/>
              </a:ext>
            </a:extLst>
          </p:cNvPr>
          <p:cNvPicPr>
            <a:picLocks noChangeAspect="1"/>
          </p:cNvPicPr>
          <p:nvPr/>
        </p:nvPicPr>
        <p:blipFill>
          <a:blip r:embed="rId2"/>
          <a:stretch>
            <a:fillRect/>
          </a:stretch>
        </p:blipFill>
        <p:spPr>
          <a:xfrm>
            <a:off x="5297763" y="1909652"/>
            <a:ext cx="6250769" cy="2877829"/>
          </a:xfrm>
          <a:prstGeom prst="rect">
            <a:avLst/>
          </a:prstGeom>
        </p:spPr>
      </p:pic>
    </p:spTree>
    <p:extLst>
      <p:ext uri="{BB962C8B-B14F-4D97-AF65-F5344CB8AC3E}">
        <p14:creationId xmlns:p14="http://schemas.microsoft.com/office/powerpoint/2010/main" val="12657131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a:extLst>
            <a:ext uri="{FF2B5EF4-FFF2-40B4-BE49-F238E27FC236}">
              <a16:creationId xmlns:a16="http://schemas.microsoft.com/office/drawing/2014/main" id="{93FF2A34-11AF-A65C-8466-95380CD2838B}"/>
            </a:ext>
          </a:extLst>
        </p:cNvPr>
        <p:cNvGrpSpPr/>
        <p:nvPr/>
      </p:nvGrpSpPr>
      <p:grpSpPr>
        <a:xfrm>
          <a:off x="0" y="0"/>
          <a:ext cx="0" cy="0"/>
          <a:chOff x="0" y="0"/>
          <a:chExt cx="0" cy="0"/>
        </a:xfrm>
      </p:grpSpPr>
      <p:pic>
        <p:nvPicPr>
          <p:cNvPr id="4" name="Picture 3" descr="An abstract genetic concept">
            <a:extLst>
              <a:ext uri="{FF2B5EF4-FFF2-40B4-BE49-F238E27FC236}">
                <a16:creationId xmlns:a16="http://schemas.microsoft.com/office/drawing/2014/main" id="{99953156-9933-8217-7618-A59FF49360D7}"/>
              </a:ext>
            </a:extLst>
          </p:cNvPr>
          <p:cNvPicPr>
            <a:picLocks noChangeAspect="1"/>
          </p:cNvPicPr>
          <p:nvPr/>
        </p:nvPicPr>
        <p:blipFill>
          <a:blip r:embed="rId3"/>
          <a:srcRect t="2529" r="4" b="4"/>
          <a:stretch/>
        </p:blipFill>
        <p:spPr>
          <a:xfrm>
            <a:off x="5947794" y="10"/>
            <a:ext cx="6244206" cy="4571990"/>
          </a:xfrm>
          <a:prstGeom prst="rect">
            <a:avLst/>
          </a:prstGeom>
        </p:spPr>
      </p:pic>
      <p:pic>
        <p:nvPicPr>
          <p:cNvPr id="8" name="Picture 7" descr="An abstract genetic concept">
            <a:extLst>
              <a:ext uri="{FF2B5EF4-FFF2-40B4-BE49-F238E27FC236}">
                <a16:creationId xmlns:a16="http://schemas.microsoft.com/office/drawing/2014/main" id="{17420342-86B3-07B2-CE11-366C5686E6AE}"/>
              </a:ext>
            </a:extLst>
          </p:cNvPr>
          <p:cNvPicPr>
            <a:picLocks noChangeAspect="1"/>
          </p:cNvPicPr>
          <p:nvPr/>
        </p:nvPicPr>
        <p:blipFill>
          <a:blip r:embed="rId3"/>
          <a:srcRect t="2529" r="4" b="4"/>
          <a:stretch/>
        </p:blipFill>
        <p:spPr>
          <a:xfrm rot="10800000">
            <a:off x="-2" y="-2"/>
            <a:ext cx="6096001" cy="4571990"/>
          </a:xfrm>
          <a:prstGeom prst="rect">
            <a:avLst/>
          </a:prstGeom>
        </p:spPr>
      </p:pic>
      <p:sp>
        <p:nvSpPr>
          <p:cNvPr id="3" name="Subtitle 2">
            <a:extLst>
              <a:ext uri="{FF2B5EF4-FFF2-40B4-BE49-F238E27FC236}">
                <a16:creationId xmlns:a16="http://schemas.microsoft.com/office/drawing/2014/main" id="{0DC39A72-FF61-E19C-A9C9-24F9EC463E4D}"/>
              </a:ext>
            </a:extLst>
          </p:cNvPr>
          <p:cNvSpPr>
            <a:spLocks noGrp="1"/>
          </p:cNvSpPr>
          <p:nvPr>
            <p:ph type="subTitle" idx="1"/>
          </p:nvPr>
        </p:nvSpPr>
        <p:spPr>
          <a:xfrm>
            <a:off x="2695191" y="5310796"/>
            <a:ext cx="6801612" cy="513189"/>
          </a:xfrm>
        </p:spPr>
        <p:txBody>
          <a:bodyPr>
            <a:noAutofit/>
          </a:bodyPr>
          <a:lstStyle/>
          <a:p>
            <a:r>
              <a:rPr lang="en-US" sz="2800" dirty="0"/>
              <a:t>Further Investigation</a:t>
            </a:r>
          </a:p>
        </p:txBody>
      </p:sp>
      <p:sp>
        <p:nvSpPr>
          <p:cNvPr id="10" name="TextBox 9">
            <a:extLst>
              <a:ext uri="{FF2B5EF4-FFF2-40B4-BE49-F238E27FC236}">
                <a16:creationId xmlns:a16="http://schemas.microsoft.com/office/drawing/2014/main" id="{742EB3D4-5B26-E48A-740C-649B50366EB1}"/>
              </a:ext>
            </a:extLst>
          </p:cNvPr>
          <p:cNvSpPr txBox="1"/>
          <p:nvPr/>
        </p:nvSpPr>
        <p:spPr>
          <a:xfrm>
            <a:off x="388614" y="5911849"/>
            <a:ext cx="11414766" cy="646331"/>
          </a:xfrm>
          <a:prstGeom prst="rect">
            <a:avLst/>
          </a:prstGeom>
          <a:noFill/>
        </p:spPr>
        <p:txBody>
          <a:bodyPr wrap="square" rtlCol="0">
            <a:spAutoFit/>
          </a:bodyPr>
          <a:lstStyle/>
          <a:p>
            <a:r>
              <a:rPr lang="en-US" dirty="0"/>
              <a:t>Here’s what happens when we proceed with PCA only after splitting the data into a cancer and normal group. The first 3  primary components of the normal patients capture more variance than those of the cancer patients.</a:t>
            </a:r>
          </a:p>
        </p:txBody>
      </p:sp>
      <p:pic>
        <p:nvPicPr>
          <p:cNvPr id="11" name="Picture 10" descr="A screenshot of a graph&#10;&#10;Description automatically generated">
            <a:extLst>
              <a:ext uri="{FF2B5EF4-FFF2-40B4-BE49-F238E27FC236}">
                <a16:creationId xmlns:a16="http://schemas.microsoft.com/office/drawing/2014/main" id="{582A5A85-D57B-33F3-9689-6EE1A35170E8}"/>
              </a:ext>
            </a:extLst>
          </p:cNvPr>
          <p:cNvPicPr>
            <a:picLocks noChangeAspect="1"/>
          </p:cNvPicPr>
          <p:nvPr/>
        </p:nvPicPr>
        <p:blipFill>
          <a:blip r:embed="rId4"/>
          <a:stretch>
            <a:fillRect/>
          </a:stretch>
        </p:blipFill>
        <p:spPr>
          <a:xfrm>
            <a:off x="-4" y="0"/>
            <a:ext cx="12192003" cy="5222933"/>
          </a:xfrm>
          <a:prstGeom prst="rect">
            <a:avLst/>
          </a:prstGeom>
        </p:spPr>
      </p:pic>
    </p:spTree>
    <p:extLst>
      <p:ext uri="{BB962C8B-B14F-4D97-AF65-F5344CB8AC3E}">
        <p14:creationId xmlns:p14="http://schemas.microsoft.com/office/powerpoint/2010/main" val="1527163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a:extLst>
            <a:ext uri="{FF2B5EF4-FFF2-40B4-BE49-F238E27FC236}">
              <a16:creationId xmlns:a16="http://schemas.microsoft.com/office/drawing/2014/main" id="{0040CE59-2BFB-5894-9D01-7DD91430DC3A}"/>
            </a:ext>
          </a:extLst>
        </p:cNvPr>
        <p:cNvGrpSpPr/>
        <p:nvPr/>
      </p:nvGrpSpPr>
      <p:grpSpPr>
        <a:xfrm>
          <a:off x="0" y="0"/>
          <a:ext cx="0" cy="0"/>
          <a:chOff x="0" y="0"/>
          <a:chExt cx="0" cy="0"/>
        </a:xfrm>
      </p:grpSpPr>
      <p:pic>
        <p:nvPicPr>
          <p:cNvPr id="7" name="Picture 6" descr="A group of bottles and glasses of alcohol&#10;&#10;Description automatically generated">
            <a:extLst>
              <a:ext uri="{FF2B5EF4-FFF2-40B4-BE49-F238E27FC236}">
                <a16:creationId xmlns:a16="http://schemas.microsoft.com/office/drawing/2014/main" id="{DDD6B8DC-BCC6-709D-0114-2010DBAAE77C}"/>
              </a:ext>
            </a:extLst>
          </p:cNvPr>
          <p:cNvPicPr>
            <a:picLocks noChangeAspect="1"/>
          </p:cNvPicPr>
          <p:nvPr/>
        </p:nvPicPr>
        <p:blipFill>
          <a:blip r:embed="rId2"/>
          <a:srcRect l="22471" r="17818" b="1"/>
          <a:stretch/>
        </p:blipFill>
        <p:spPr>
          <a:xfrm>
            <a:off x="20" y="-7629"/>
            <a:ext cx="6095979" cy="6865629"/>
          </a:xfrm>
          <a:prstGeom prst="rect">
            <a:avLst/>
          </a:prstGeom>
        </p:spPr>
      </p:pic>
      <p:pic>
        <p:nvPicPr>
          <p:cNvPr id="6" name="Picture 5" descr="A syringe and a vial of insulin&#10;&#10;Description automatically generated">
            <a:extLst>
              <a:ext uri="{FF2B5EF4-FFF2-40B4-BE49-F238E27FC236}">
                <a16:creationId xmlns:a16="http://schemas.microsoft.com/office/drawing/2014/main" id="{1D0703C4-FDD3-F361-B4C7-59ED46BB0BB5}"/>
              </a:ext>
            </a:extLst>
          </p:cNvPr>
          <p:cNvPicPr>
            <a:picLocks noChangeAspect="1"/>
          </p:cNvPicPr>
          <p:nvPr/>
        </p:nvPicPr>
        <p:blipFill>
          <a:blip r:embed="rId3"/>
          <a:srcRect l="21376" r="28624"/>
          <a:stretch/>
        </p:blipFill>
        <p:spPr>
          <a:xfrm>
            <a:off x="6095999" y="10"/>
            <a:ext cx="6096001" cy="6857990"/>
          </a:xfrm>
          <a:prstGeom prst="rect">
            <a:avLst/>
          </a:prstGeom>
        </p:spPr>
      </p:pic>
      <p:sp>
        <p:nvSpPr>
          <p:cNvPr id="2" name="Title 1">
            <a:extLst>
              <a:ext uri="{FF2B5EF4-FFF2-40B4-BE49-F238E27FC236}">
                <a16:creationId xmlns:a16="http://schemas.microsoft.com/office/drawing/2014/main" id="{275CC3C5-1B9B-81CF-399A-7E102E92F436}"/>
              </a:ext>
            </a:extLst>
          </p:cNvPr>
          <p:cNvSpPr>
            <a:spLocks noGrp="1"/>
          </p:cNvSpPr>
          <p:nvPr>
            <p:ph type="ctrTitle"/>
          </p:nvPr>
        </p:nvSpPr>
        <p:spPr>
          <a:xfrm>
            <a:off x="1600200" y="2386744"/>
            <a:ext cx="8991600" cy="1645920"/>
          </a:xfrm>
          <a:solidFill>
            <a:schemeClr val="bg1">
              <a:alpha val="60000"/>
            </a:schemeClr>
          </a:solidFill>
          <a:ln w="38100" cap="sq">
            <a:solidFill>
              <a:schemeClr val="tx1"/>
            </a:solidFill>
            <a:miter lim="800000"/>
          </a:ln>
        </p:spPr>
        <p:txBody>
          <a:bodyPr anchor="ctr">
            <a:normAutofit/>
          </a:bodyPr>
          <a:lstStyle/>
          <a:p>
            <a:r>
              <a:rPr lang="en-US">
                <a:solidFill>
                  <a:schemeClr val="tx1"/>
                </a:solidFill>
              </a:rPr>
              <a:t>More Examples</a:t>
            </a:r>
          </a:p>
        </p:txBody>
      </p:sp>
      <p:sp>
        <p:nvSpPr>
          <p:cNvPr id="3" name="Subtitle 2">
            <a:extLst>
              <a:ext uri="{FF2B5EF4-FFF2-40B4-BE49-F238E27FC236}">
                <a16:creationId xmlns:a16="http://schemas.microsoft.com/office/drawing/2014/main" id="{598042A8-E639-F4C8-9CDF-60BEEB5F7EB4}"/>
              </a:ext>
            </a:extLst>
          </p:cNvPr>
          <p:cNvSpPr>
            <a:spLocks noGrp="1"/>
          </p:cNvSpPr>
          <p:nvPr>
            <p:ph type="subTitle" idx="1"/>
          </p:nvPr>
        </p:nvSpPr>
        <p:spPr>
          <a:xfrm>
            <a:off x="2695194" y="4352544"/>
            <a:ext cx="6801612" cy="1239894"/>
          </a:xfrm>
        </p:spPr>
        <p:txBody>
          <a:bodyPr>
            <a:normAutofit/>
          </a:bodyPr>
          <a:lstStyle/>
          <a:p>
            <a:pPr>
              <a:lnSpc>
                <a:spcPct val="90000"/>
              </a:lnSpc>
            </a:pPr>
            <a:r>
              <a:rPr lang="en-US" dirty="0">
                <a:solidFill>
                  <a:srgbClr val="FFFFFF"/>
                </a:solidFill>
                <a:highlight>
                  <a:srgbClr val="808080"/>
                </a:highlight>
              </a:rPr>
              <a:t>Part III:  Student Alcohol Consumption</a:t>
            </a:r>
          </a:p>
          <a:p>
            <a:pPr>
              <a:lnSpc>
                <a:spcPct val="90000"/>
              </a:lnSpc>
            </a:pPr>
            <a:r>
              <a:rPr lang="en-US" dirty="0">
                <a:solidFill>
                  <a:srgbClr val="FFFFFF"/>
                </a:solidFill>
                <a:highlight>
                  <a:srgbClr val="808080"/>
                </a:highlight>
              </a:rPr>
              <a:t>&amp;</a:t>
            </a:r>
          </a:p>
          <a:p>
            <a:pPr>
              <a:lnSpc>
                <a:spcPct val="90000"/>
              </a:lnSpc>
            </a:pPr>
            <a:r>
              <a:rPr lang="en-US" dirty="0">
                <a:solidFill>
                  <a:srgbClr val="FFFFFF"/>
                </a:solidFill>
                <a:highlight>
                  <a:srgbClr val="808080"/>
                </a:highlight>
              </a:rPr>
              <a:t>Patient Diabetes / Health Data</a:t>
            </a:r>
          </a:p>
        </p:txBody>
      </p:sp>
    </p:spTree>
    <p:extLst>
      <p:ext uri="{BB962C8B-B14F-4D97-AF65-F5344CB8AC3E}">
        <p14:creationId xmlns:p14="http://schemas.microsoft.com/office/powerpoint/2010/main" val="1260886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500"/>
                                  </p:stCondLst>
                                  <p:iterate>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39ACF-872E-27C3-A582-136E14415475}"/>
              </a:ext>
            </a:extLst>
          </p:cNvPr>
          <p:cNvSpPr>
            <a:spLocks noGrp="1"/>
          </p:cNvSpPr>
          <p:nvPr>
            <p:ph type="title"/>
          </p:nvPr>
        </p:nvSpPr>
        <p:spPr>
          <a:xfrm>
            <a:off x="415330" y="2173442"/>
            <a:ext cx="4494998" cy="1134640"/>
          </a:xfrm>
        </p:spPr>
        <p:txBody>
          <a:bodyPr/>
          <a:lstStyle/>
          <a:p>
            <a:r>
              <a:rPr lang="en-US" dirty="0"/>
              <a:t>Student Alcohol Consumption data</a:t>
            </a:r>
          </a:p>
        </p:txBody>
      </p:sp>
      <p:pic>
        <p:nvPicPr>
          <p:cNvPr id="6" name="Picture Placeholder 5" descr="A list of information on a white background&#10;&#10;Description automatically generated">
            <a:extLst>
              <a:ext uri="{FF2B5EF4-FFF2-40B4-BE49-F238E27FC236}">
                <a16:creationId xmlns:a16="http://schemas.microsoft.com/office/drawing/2014/main" id="{0BFD32D0-5177-329E-E381-49E8462BD2BB}"/>
              </a:ext>
            </a:extLst>
          </p:cNvPr>
          <p:cNvPicPr>
            <a:picLocks noGrp="1" noChangeAspect="1"/>
          </p:cNvPicPr>
          <p:nvPr>
            <p:ph type="pic" idx="1"/>
          </p:nvPr>
        </p:nvPicPr>
        <p:blipFill>
          <a:blip r:embed="rId3"/>
          <a:srcRect l="-1" r="-1"/>
          <a:stretch/>
        </p:blipFill>
        <p:spPr>
          <a:xfrm>
            <a:off x="5532583" y="0"/>
            <a:ext cx="6659418" cy="6858000"/>
          </a:xfrm>
        </p:spPr>
      </p:pic>
      <p:sp>
        <p:nvSpPr>
          <p:cNvPr id="4" name="Text Placeholder 3">
            <a:extLst>
              <a:ext uri="{FF2B5EF4-FFF2-40B4-BE49-F238E27FC236}">
                <a16:creationId xmlns:a16="http://schemas.microsoft.com/office/drawing/2014/main" id="{0FA009CC-CE29-AA75-A87E-7DBD556A34B1}"/>
              </a:ext>
            </a:extLst>
          </p:cNvPr>
          <p:cNvSpPr>
            <a:spLocks noGrp="1"/>
          </p:cNvSpPr>
          <p:nvPr>
            <p:ph type="body" sz="half" idx="2"/>
          </p:nvPr>
        </p:nvSpPr>
        <p:spPr>
          <a:xfrm>
            <a:off x="765449" y="3571546"/>
            <a:ext cx="3794760" cy="2194037"/>
          </a:xfrm>
        </p:spPr>
        <p:txBody>
          <a:bodyPr/>
          <a:lstStyle/>
          <a:p>
            <a:pPr algn="l"/>
            <a:r>
              <a:rPr lang="en-US" dirty="0"/>
              <a:t>Question:  What factors (if any) relate to a student’s “Weekend Alcohol Consumption” quantity (from 1-5)?</a:t>
            </a:r>
          </a:p>
          <a:p>
            <a:pPr algn="l"/>
            <a:r>
              <a:rPr lang="en-US" dirty="0"/>
              <a:t>Procedure: Convert data to numeric, identify principal components, visualize results.</a:t>
            </a:r>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D27F3794-5D73-6FAC-A52E-2F4D23A12005}"/>
                  </a:ext>
                </a:extLst>
              </p14:cNvPr>
              <p14:cNvContentPartPr/>
              <p14:nvPr/>
            </p14:nvContentPartPr>
            <p14:xfrm>
              <a:off x="5606498" y="6264231"/>
              <a:ext cx="442800" cy="5760"/>
            </p14:xfrm>
          </p:contentPart>
        </mc:Choice>
        <mc:Fallback xmlns="">
          <p:pic>
            <p:nvPicPr>
              <p:cNvPr id="9" name="Ink 8">
                <a:extLst>
                  <a:ext uri="{FF2B5EF4-FFF2-40B4-BE49-F238E27FC236}">
                    <a16:creationId xmlns:a16="http://schemas.microsoft.com/office/drawing/2014/main" id="{D27F3794-5D73-6FAC-A52E-2F4D23A12005}"/>
                  </a:ext>
                </a:extLst>
              </p:cNvPr>
              <p:cNvPicPr/>
              <p:nvPr/>
            </p:nvPicPr>
            <p:blipFill>
              <a:blip r:embed="rId5"/>
              <a:stretch>
                <a:fillRect/>
              </a:stretch>
            </p:blipFill>
            <p:spPr>
              <a:xfrm>
                <a:off x="5552858" y="6156231"/>
                <a:ext cx="550440" cy="221400"/>
              </a:xfrm>
              <a:prstGeom prst="rect">
                <a:avLst/>
              </a:prstGeom>
            </p:spPr>
          </p:pic>
        </mc:Fallback>
      </mc:AlternateContent>
    </p:spTree>
    <p:extLst>
      <p:ext uri="{BB962C8B-B14F-4D97-AF65-F5344CB8AC3E}">
        <p14:creationId xmlns:p14="http://schemas.microsoft.com/office/powerpoint/2010/main" val="1733472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DCB6E5-8937-8AC1-77F6-6A763AF23417}"/>
            </a:ext>
          </a:extLst>
        </p:cNvPr>
        <p:cNvGrpSpPr/>
        <p:nvPr/>
      </p:nvGrpSpPr>
      <p:grpSpPr>
        <a:xfrm>
          <a:off x="0" y="0"/>
          <a:ext cx="0" cy="0"/>
          <a:chOff x="0" y="0"/>
          <a:chExt cx="0" cy="0"/>
        </a:xfrm>
      </p:grpSpPr>
      <p:pic>
        <p:nvPicPr>
          <p:cNvPr id="12" name="Picture 11" descr="A blue and white background&#10;&#10;Description automatically generated with medium confidence">
            <a:extLst>
              <a:ext uri="{FF2B5EF4-FFF2-40B4-BE49-F238E27FC236}">
                <a16:creationId xmlns:a16="http://schemas.microsoft.com/office/drawing/2014/main" id="{9982FA13-0EDC-6193-0CAC-EC8CC16542CC}"/>
              </a:ext>
            </a:extLst>
          </p:cNvPr>
          <p:cNvPicPr>
            <a:picLocks noChangeAspect="1"/>
          </p:cNvPicPr>
          <p:nvPr/>
        </p:nvPicPr>
        <p:blipFill>
          <a:blip r:embed="rId3"/>
          <a:stretch>
            <a:fillRect/>
          </a:stretch>
        </p:blipFill>
        <p:spPr>
          <a:xfrm>
            <a:off x="0" y="0"/>
            <a:ext cx="12192000" cy="1966022"/>
          </a:xfrm>
          <a:prstGeom prst="rect">
            <a:avLst/>
          </a:prstGeom>
        </p:spPr>
      </p:pic>
      <p:pic>
        <p:nvPicPr>
          <p:cNvPr id="9" name="Picture 8" descr="A graph with a line&#10;&#10;Description automatically generated">
            <a:extLst>
              <a:ext uri="{FF2B5EF4-FFF2-40B4-BE49-F238E27FC236}">
                <a16:creationId xmlns:a16="http://schemas.microsoft.com/office/drawing/2014/main" id="{99848677-312A-C114-31F0-9A25226E3638}"/>
              </a:ext>
            </a:extLst>
          </p:cNvPr>
          <p:cNvPicPr>
            <a:picLocks noChangeAspect="1"/>
          </p:cNvPicPr>
          <p:nvPr/>
        </p:nvPicPr>
        <p:blipFill>
          <a:blip r:embed="rId4"/>
          <a:stretch>
            <a:fillRect/>
          </a:stretch>
        </p:blipFill>
        <p:spPr>
          <a:xfrm>
            <a:off x="0" y="1966022"/>
            <a:ext cx="12192000" cy="3999746"/>
          </a:xfrm>
          <a:prstGeom prst="rect">
            <a:avLst/>
          </a:prstGeom>
        </p:spPr>
      </p:pic>
      <p:sp>
        <p:nvSpPr>
          <p:cNvPr id="16" name="Title 1">
            <a:extLst>
              <a:ext uri="{FF2B5EF4-FFF2-40B4-BE49-F238E27FC236}">
                <a16:creationId xmlns:a16="http://schemas.microsoft.com/office/drawing/2014/main" id="{8E1955A2-F5E6-8953-8B1E-9A441244D5F7}"/>
              </a:ext>
            </a:extLst>
          </p:cNvPr>
          <p:cNvSpPr txBox="1">
            <a:spLocks/>
          </p:cNvSpPr>
          <p:nvPr/>
        </p:nvSpPr>
        <p:spPr bwMode="blackWhite">
          <a:xfrm>
            <a:off x="1398165" y="222745"/>
            <a:ext cx="9395670" cy="1134640"/>
          </a:xfrm>
          <a:prstGeom prst="rect">
            <a:avLst/>
          </a:prstGeom>
          <a:solidFill>
            <a:srgbClr val="FFFFFF"/>
          </a:solidFill>
          <a:ln w="38100" cap="sq">
            <a:solidFill>
              <a:srgbClr val="404040"/>
            </a:solidFill>
            <a:miter lim="800000"/>
          </a:ln>
        </p:spPr>
        <p:txBody>
          <a:bodyPr vert="horz" lIns="274320" tIns="182880" rIns="274320" bIns="182880" rtlCol="0" anchor="ctr" anchorCtr="1">
            <a:normAutofit/>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r>
              <a:rPr lang="en-US" sz="2400" dirty="0"/>
              <a:t>Student Alcohol Consumption PCA, </a:t>
            </a:r>
            <a:r>
              <a:rPr lang="en-US" sz="1800" dirty="0"/>
              <a:t>k </a:t>
            </a:r>
            <a:r>
              <a:rPr lang="en-US" sz="2400" dirty="0"/>
              <a:t>= 3</a:t>
            </a:r>
          </a:p>
        </p:txBody>
      </p:sp>
      <p:pic>
        <p:nvPicPr>
          <p:cNvPr id="15" name="Picture 14" descr="A blue and white background&#10;&#10;Description automatically generated with medium confidence">
            <a:extLst>
              <a:ext uri="{FF2B5EF4-FFF2-40B4-BE49-F238E27FC236}">
                <a16:creationId xmlns:a16="http://schemas.microsoft.com/office/drawing/2014/main" id="{1DE677FB-D26F-7DBD-C926-EE315C870F75}"/>
              </a:ext>
            </a:extLst>
          </p:cNvPr>
          <p:cNvPicPr>
            <a:picLocks noChangeAspect="1"/>
          </p:cNvPicPr>
          <p:nvPr/>
        </p:nvPicPr>
        <p:blipFill>
          <a:blip r:embed="rId3"/>
          <a:stretch>
            <a:fillRect/>
          </a:stretch>
        </p:blipFill>
        <p:spPr>
          <a:xfrm>
            <a:off x="0" y="5965768"/>
            <a:ext cx="12192000" cy="892232"/>
          </a:xfrm>
          <a:prstGeom prst="rect">
            <a:avLst/>
          </a:prstGeom>
        </p:spPr>
      </p:pic>
      <p:sp>
        <p:nvSpPr>
          <p:cNvPr id="18" name="Text Placeholder 3">
            <a:extLst>
              <a:ext uri="{FF2B5EF4-FFF2-40B4-BE49-F238E27FC236}">
                <a16:creationId xmlns:a16="http://schemas.microsoft.com/office/drawing/2014/main" id="{D797A5EF-4E7B-3D5E-3128-BA95F7AD3198}"/>
              </a:ext>
            </a:extLst>
          </p:cNvPr>
          <p:cNvSpPr txBox="1">
            <a:spLocks/>
          </p:cNvSpPr>
          <p:nvPr/>
        </p:nvSpPr>
        <p:spPr>
          <a:xfrm>
            <a:off x="169829" y="2142499"/>
            <a:ext cx="895573" cy="701370"/>
          </a:xfrm>
          <a:prstGeom prst="rect">
            <a:avLst/>
          </a:prstGeom>
        </p:spPr>
        <p:txBody>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sz="1200" dirty="0">
                <a:solidFill>
                  <a:srgbClr val="FF0000"/>
                </a:solidFill>
              </a:rPr>
              <a:t>x</a:t>
            </a:r>
            <a:r>
              <a:rPr lang="en-US" sz="1200" dirty="0">
                <a:solidFill>
                  <a:schemeClr val="bg1">
                    <a:lumMod val="65000"/>
                    <a:lumOff val="35000"/>
                  </a:schemeClr>
                </a:solidFill>
              </a:rPr>
              <a:t>:</a:t>
            </a:r>
            <a:r>
              <a:rPr lang="en-US" sz="1200" dirty="0">
                <a:solidFill>
                  <a:srgbClr val="FF0000"/>
                </a:solidFill>
              </a:rPr>
              <a:t>  </a:t>
            </a:r>
            <a:r>
              <a:rPr lang="en-US" sz="1200" dirty="0">
                <a:solidFill>
                  <a:schemeClr val="bg1">
                    <a:lumMod val="65000"/>
                    <a:lumOff val="35000"/>
                  </a:schemeClr>
                </a:solidFill>
              </a:rPr>
              <a:t>AC &gt; 3</a:t>
            </a:r>
          </a:p>
          <a:p>
            <a:pPr marL="0" indent="0">
              <a:buNone/>
            </a:pPr>
            <a:r>
              <a:rPr lang="en-US" sz="1200" dirty="0">
                <a:solidFill>
                  <a:srgbClr val="00B0F0"/>
                </a:solidFill>
              </a:rPr>
              <a:t>o</a:t>
            </a:r>
            <a:r>
              <a:rPr lang="en-US" sz="1200" dirty="0">
                <a:solidFill>
                  <a:schemeClr val="bg1">
                    <a:lumMod val="65000"/>
                    <a:lumOff val="35000"/>
                  </a:schemeClr>
                </a:solidFill>
              </a:rPr>
              <a:t>:  AC ≤ 3</a:t>
            </a:r>
          </a:p>
        </p:txBody>
      </p:sp>
    </p:spTree>
    <p:extLst>
      <p:ext uri="{BB962C8B-B14F-4D97-AF65-F5344CB8AC3E}">
        <p14:creationId xmlns:p14="http://schemas.microsoft.com/office/powerpoint/2010/main" val="29744230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5B16ABFB-AD46-94F8-FB03-1FDEE61125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BC3C68-12B8-A964-4B1E-C0863DC3109E}"/>
              </a:ext>
            </a:extLst>
          </p:cNvPr>
          <p:cNvSpPr>
            <a:spLocks noGrp="1"/>
          </p:cNvSpPr>
          <p:nvPr>
            <p:ph type="title"/>
          </p:nvPr>
        </p:nvSpPr>
        <p:spPr>
          <a:xfrm>
            <a:off x="804672" y="964692"/>
            <a:ext cx="3066937" cy="1188720"/>
          </a:xfrm>
        </p:spPr>
        <p:txBody>
          <a:bodyPr vert="horz" lIns="182880" tIns="182880" rIns="182880" bIns="182880" rtlCol="0" anchor="ctr">
            <a:normAutofit/>
          </a:bodyPr>
          <a:lstStyle/>
          <a:p>
            <a:r>
              <a:rPr lang="en-US" sz="1800" dirty="0"/>
              <a:t>Diabetes And Health Data</a:t>
            </a:r>
          </a:p>
        </p:txBody>
      </p:sp>
      <p:sp>
        <p:nvSpPr>
          <p:cNvPr id="4" name="Text Placeholder 3">
            <a:extLst>
              <a:ext uri="{FF2B5EF4-FFF2-40B4-BE49-F238E27FC236}">
                <a16:creationId xmlns:a16="http://schemas.microsoft.com/office/drawing/2014/main" id="{6D8F4363-3D45-8587-6988-B6A214E7A15A}"/>
              </a:ext>
            </a:extLst>
          </p:cNvPr>
          <p:cNvSpPr>
            <a:spLocks noGrp="1"/>
          </p:cNvSpPr>
          <p:nvPr>
            <p:ph type="body" sz="half" idx="2"/>
          </p:nvPr>
        </p:nvSpPr>
        <p:spPr>
          <a:xfrm>
            <a:off x="803244" y="2638044"/>
            <a:ext cx="3063765" cy="3263206"/>
          </a:xfrm>
        </p:spPr>
        <p:txBody>
          <a:bodyPr vert="horz" lIns="91440" tIns="45720" rIns="91440" bIns="45720" rtlCol="0">
            <a:normAutofit/>
          </a:bodyPr>
          <a:lstStyle/>
          <a:p>
            <a:pPr algn="l"/>
            <a:r>
              <a:rPr lang="en-US" dirty="0">
                <a:solidFill>
                  <a:schemeClr val="tx1">
                    <a:lumMod val="85000"/>
                    <a:lumOff val="15000"/>
                  </a:schemeClr>
                </a:solidFill>
              </a:rPr>
              <a:t>Question: Can a combination of these variables indicate the presence of diabetes?</a:t>
            </a:r>
          </a:p>
          <a:p>
            <a:pPr algn="l"/>
            <a:r>
              <a:rPr lang="en-US" dirty="0"/>
              <a:t>Procedure: Convert data to numeric, identify principal components, visualize results.</a:t>
            </a:r>
          </a:p>
        </p:txBody>
      </p:sp>
      <p:sp>
        <p:nvSpPr>
          <p:cNvPr id="19" name="Rectangle 18">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screenshot of a medical survey&#10;&#10;Description automatically generated">
            <a:extLst>
              <a:ext uri="{FF2B5EF4-FFF2-40B4-BE49-F238E27FC236}">
                <a16:creationId xmlns:a16="http://schemas.microsoft.com/office/drawing/2014/main" id="{6E83E3EE-6503-43A8-4B5C-A1498BB9C815}"/>
              </a:ext>
            </a:extLst>
          </p:cNvPr>
          <p:cNvPicPr>
            <a:picLocks noChangeAspect="1"/>
          </p:cNvPicPr>
          <p:nvPr/>
        </p:nvPicPr>
        <p:blipFill>
          <a:blip r:embed="rId3"/>
          <a:stretch>
            <a:fillRect/>
          </a:stretch>
        </p:blipFill>
        <p:spPr>
          <a:xfrm>
            <a:off x="5083970" y="1293275"/>
            <a:ext cx="5705856" cy="4279392"/>
          </a:xfrm>
          <a:prstGeom prst="rect">
            <a:avLst/>
          </a:prstGeom>
        </p:spPr>
      </p:pic>
    </p:spTree>
    <p:extLst>
      <p:ext uri="{BB962C8B-B14F-4D97-AF65-F5344CB8AC3E}">
        <p14:creationId xmlns:p14="http://schemas.microsoft.com/office/powerpoint/2010/main" val="3199170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7986F-BD06-A64E-245E-A3EA374D16F7}"/>
            </a:ext>
          </a:extLst>
        </p:cNvPr>
        <p:cNvGrpSpPr/>
        <p:nvPr/>
      </p:nvGrpSpPr>
      <p:grpSpPr>
        <a:xfrm>
          <a:off x="0" y="0"/>
          <a:ext cx="0" cy="0"/>
          <a:chOff x="0" y="0"/>
          <a:chExt cx="0" cy="0"/>
        </a:xfrm>
      </p:grpSpPr>
      <p:pic>
        <p:nvPicPr>
          <p:cNvPr id="12" name="Picture 11" descr="A blue and white background&#10;&#10;Description automatically generated with medium confidence">
            <a:extLst>
              <a:ext uri="{FF2B5EF4-FFF2-40B4-BE49-F238E27FC236}">
                <a16:creationId xmlns:a16="http://schemas.microsoft.com/office/drawing/2014/main" id="{54072675-E449-6E94-9232-241B84FAC34E}"/>
              </a:ext>
            </a:extLst>
          </p:cNvPr>
          <p:cNvPicPr>
            <a:picLocks noChangeAspect="1"/>
          </p:cNvPicPr>
          <p:nvPr/>
        </p:nvPicPr>
        <p:blipFill>
          <a:blip r:embed="rId3"/>
          <a:stretch>
            <a:fillRect/>
          </a:stretch>
        </p:blipFill>
        <p:spPr>
          <a:xfrm>
            <a:off x="0" y="0"/>
            <a:ext cx="12192000" cy="1966022"/>
          </a:xfrm>
          <a:prstGeom prst="rect">
            <a:avLst/>
          </a:prstGeom>
        </p:spPr>
      </p:pic>
      <p:sp>
        <p:nvSpPr>
          <p:cNvPr id="16" name="Title 1">
            <a:extLst>
              <a:ext uri="{FF2B5EF4-FFF2-40B4-BE49-F238E27FC236}">
                <a16:creationId xmlns:a16="http://schemas.microsoft.com/office/drawing/2014/main" id="{1E001608-D684-8637-5360-E4D045B7FAF8}"/>
              </a:ext>
            </a:extLst>
          </p:cNvPr>
          <p:cNvSpPr txBox="1">
            <a:spLocks/>
          </p:cNvSpPr>
          <p:nvPr/>
        </p:nvSpPr>
        <p:spPr bwMode="blackWhite">
          <a:xfrm>
            <a:off x="1398165" y="222745"/>
            <a:ext cx="9395670" cy="1134640"/>
          </a:xfrm>
          <a:prstGeom prst="rect">
            <a:avLst/>
          </a:prstGeom>
          <a:solidFill>
            <a:srgbClr val="FFFFFF"/>
          </a:solidFill>
          <a:ln w="38100" cap="sq">
            <a:solidFill>
              <a:srgbClr val="404040"/>
            </a:solidFill>
            <a:miter lim="800000"/>
          </a:ln>
        </p:spPr>
        <p:txBody>
          <a:bodyPr vert="horz" lIns="274320" tIns="182880" rIns="274320" bIns="182880" rtlCol="0" anchor="ctr" anchorCtr="1">
            <a:normAutofit/>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r>
              <a:rPr lang="en-US" sz="2400" dirty="0"/>
              <a:t>Diabetes Data PCA, </a:t>
            </a:r>
            <a:r>
              <a:rPr lang="en-US" sz="1800" dirty="0"/>
              <a:t>k </a:t>
            </a:r>
            <a:r>
              <a:rPr lang="en-US" sz="2400" dirty="0"/>
              <a:t>= 3</a:t>
            </a:r>
          </a:p>
        </p:txBody>
      </p:sp>
      <p:pic>
        <p:nvPicPr>
          <p:cNvPr id="5" name="Picture 4" descr="A graph of a graph&#10;&#10;Description automatically generated">
            <a:extLst>
              <a:ext uri="{FF2B5EF4-FFF2-40B4-BE49-F238E27FC236}">
                <a16:creationId xmlns:a16="http://schemas.microsoft.com/office/drawing/2014/main" id="{3E3C1FCB-8A8C-DE39-FF9B-789302911A00}"/>
              </a:ext>
            </a:extLst>
          </p:cNvPr>
          <p:cNvPicPr>
            <a:picLocks noChangeAspect="1"/>
          </p:cNvPicPr>
          <p:nvPr/>
        </p:nvPicPr>
        <p:blipFill>
          <a:blip r:embed="rId4"/>
          <a:stretch>
            <a:fillRect/>
          </a:stretch>
        </p:blipFill>
        <p:spPr>
          <a:xfrm>
            <a:off x="-1" y="1925029"/>
            <a:ext cx="12191999" cy="4033821"/>
          </a:xfrm>
          <a:prstGeom prst="rect">
            <a:avLst/>
          </a:prstGeom>
        </p:spPr>
      </p:pic>
      <p:pic>
        <p:nvPicPr>
          <p:cNvPr id="4" name="Picture 3" descr="A graph of a line&#10;&#10;Description automatically generated with medium confidence">
            <a:extLst>
              <a:ext uri="{FF2B5EF4-FFF2-40B4-BE49-F238E27FC236}">
                <a16:creationId xmlns:a16="http://schemas.microsoft.com/office/drawing/2014/main" id="{A6692252-0CBD-A087-3F1F-AC626D66B714}"/>
              </a:ext>
            </a:extLst>
          </p:cNvPr>
          <p:cNvPicPr>
            <a:picLocks noChangeAspect="1"/>
          </p:cNvPicPr>
          <p:nvPr/>
        </p:nvPicPr>
        <p:blipFill>
          <a:blip r:embed="rId5"/>
          <a:stretch>
            <a:fillRect/>
          </a:stretch>
        </p:blipFill>
        <p:spPr>
          <a:xfrm>
            <a:off x="-4" y="1586683"/>
            <a:ext cx="12191999" cy="3823526"/>
          </a:xfrm>
          <a:prstGeom prst="rect">
            <a:avLst/>
          </a:prstGeom>
        </p:spPr>
      </p:pic>
      <p:pic>
        <p:nvPicPr>
          <p:cNvPr id="7" name="Picture 6" descr="A screen shot of a graph&#10;&#10;Description automatically generated">
            <a:extLst>
              <a:ext uri="{FF2B5EF4-FFF2-40B4-BE49-F238E27FC236}">
                <a16:creationId xmlns:a16="http://schemas.microsoft.com/office/drawing/2014/main" id="{4351DFF4-BB46-6E55-6FCD-9648AAC7EF98}"/>
              </a:ext>
            </a:extLst>
          </p:cNvPr>
          <p:cNvPicPr>
            <a:picLocks noChangeAspect="1"/>
          </p:cNvPicPr>
          <p:nvPr/>
        </p:nvPicPr>
        <p:blipFill>
          <a:blip r:embed="rId6"/>
          <a:stretch>
            <a:fillRect/>
          </a:stretch>
        </p:blipFill>
        <p:spPr>
          <a:xfrm>
            <a:off x="-1" y="2158016"/>
            <a:ext cx="12160621" cy="3800834"/>
          </a:xfrm>
          <a:prstGeom prst="rect">
            <a:avLst/>
          </a:prstGeom>
        </p:spPr>
      </p:pic>
      <p:sp>
        <p:nvSpPr>
          <p:cNvPr id="3" name="TextBox 2">
            <a:extLst>
              <a:ext uri="{FF2B5EF4-FFF2-40B4-BE49-F238E27FC236}">
                <a16:creationId xmlns:a16="http://schemas.microsoft.com/office/drawing/2014/main" id="{37E89353-4F1F-B983-8296-13156B51E188}"/>
              </a:ext>
            </a:extLst>
          </p:cNvPr>
          <p:cNvSpPr txBox="1"/>
          <p:nvPr/>
        </p:nvSpPr>
        <p:spPr>
          <a:xfrm>
            <a:off x="-9" y="2304368"/>
            <a:ext cx="2548156" cy="461665"/>
          </a:xfrm>
          <a:prstGeom prst="rect">
            <a:avLst/>
          </a:prstGeom>
          <a:noFill/>
        </p:spPr>
        <p:txBody>
          <a:bodyPr wrap="square">
            <a:spAutoFit/>
          </a:bodyPr>
          <a:lstStyle/>
          <a:p>
            <a:r>
              <a:rPr lang="en-US" sz="1200" dirty="0">
                <a:solidFill>
                  <a:srgbClr val="FF0000"/>
                </a:solidFill>
              </a:rPr>
              <a:t>x</a:t>
            </a:r>
            <a:r>
              <a:rPr lang="en-US" sz="1200" dirty="0"/>
              <a:t> </a:t>
            </a:r>
            <a:r>
              <a:rPr lang="en-US" sz="1200" dirty="0">
                <a:solidFill>
                  <a:schemeClr val="bg1">
                    <a:lumMod val="65000"/>
                    <a:lumOff val="35000"/>
                  </a:schemeClr>
                </a:solidFill>
              </a:rPr>
              <a:t>= Diabetes</a:t>
            </a:r>
          </a:p>
          <a:p>
            <a:r>
              <a:rPr lang="en-US" sz="1200" dirty="0">
                <a:solidFill>
                  <a:srgbClr val="00B0F0"/>
                </a:solidFill>
              </a:rPr>
              <a:t>o</a:t>
            </a:r>
            <a:r>
              <a:rPr lang="en-US" sz="1200" dirty="0"/>
              <a:t> </a:t>
            </a:r>
            <a:r>
              <a:rPr lang="en-US" sz="1200" dirty="0">
                <a:solidFill>
                  <a:schemeClr val="bg1">
                    <a:lumMod val="65000"/>
                    <a:lumOff val="35000"/>
                  </a:schemeClr>
                </a:solidFill>
              </a:rPr>
              <a:t>= No Diabetes</a:t>
            </a:r>
          </a:p>
        </p:txBody>
      </p:sp>
      <p:pic>
        <p:nvPicPr>
          <p:cNvPr id="15" name="Picture 14" descr="A blue and white background&#10;&#10;Description automatically generated with medium confidence">
            <a:extLst>
              <a:ext uri="{FF2B5EF4-FFF2-40B4-BE49-F238E27FC236}">
                <a16:creationId xmlns:a16="http://schemas.microsoft.com/office/drawing/2014/main" id="{DD679D77-3D9F-E1CF-4B87-679A943DA9C2}"/>
              </a:ext>
            </a:extLst>
          </p:cNvPr>
          <p:cNvPicPr>
            <a:picLocks noChangeAspect="1"/>
          </p:cNvPicPr>
          <p:nvPr/>
        </p:nvPicPr>
        <p:blipFill>
          <a:blip r:embed="rId3"/>
          <a:stretch>
            <a:fillRect/>
          </a:stretch>
        </p:blipFill>
        <p:spPr>
          <a:xfrm>
            <a:off x="0" y="5965768"/>
            <a:ext cx="12192000" cy="892232"/>
          </a:xfrm>
          <a:prstGeom prst="rect">
            <a:avLst/>
          </a:prstGeom>
        </p:spPr>
      </p:pic>
    </p:spTree>
    <p:extLst>
      <p:ext uri="{BB962C8B-B14F-4D97-AF65-F5344CB8AC3E}">
        <p14:creationId xmlns:p14="http://schemas.microsoft.com/office/powerpoint/2010/main" val="2194086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a:extLst>
            <a:ext uri="{FF2B5EF4-FFF2-40B4-BE49-F238E27FC236}">
              <a16:creationId xmlns:a16="http://schemas.microsoft.com/office/drawing/2014/main" id="{B3FB0713-8543-A632-9806-9600D9D2B9A3}"/>
            </a:ext>
          </a:extLst>
        </p:cNvPr>
        <p:cNvGrpSpPr/>
        <p:nvPr/>
      </p:nvGrpSpPr>
      <p:grpSpPr>
        <a:xfrm>
          <a:off x="0" y="0"/>
          <a:ext cx="0" cy="0"/>
          <a:chOff x="0" y="0"/>
          <a:chExt cx="0" cy="0"/>
        </a:xfrm>
      </p:grpSpPr>
      <p:pic>
        <p:nvPicPr>
          <p:cNvPr id="4" name="Picture 3" descr="An abstract genetic concept">
            <a:extLst>
              <a:ext uri="{FF2B5EF4-FFF2-40B4-BE49-F238E27FC236}">
                <a16:creationId xmlns:a16="http://schemas.microsoft.com/office/drawing/2014/main" id="{70BECE61-C0BB-99EC-B1D1-787479E8B30A}"/>
              </a:ext>
            </a:extLst>
          </p:cNvPr>
          <p:cNvPicPr>
            <a:picLocks noChangeAspect="1"/>
          </p:cNvPicPr>
          <p:nvPr/>
        </p:nvPicPr>
        <p:blipFill>
          <a:blip r:embed="rId2"/>
          <a:srcRect l="8070" r="3140"/>
          <a:stretch/>
        </p:blipFill>
        <p:spPr>
          <a:xfrm>
            <a:off x="20" y="-7629"/>
            <a:ext cx="12191980" cy="6865629"/>
          </a:xfrm>
          <a:prstGeom prst="rect">
            <a:avLst/>
          </a:prstGeom>
        </p:spPr>
      </p:pic>
      <p:sp>
        <p:nvSpPr>
          <p:cNvPr id="2" name="Title 1">
            <a:extLst>
              <a:ext uri="{FF2B5EF4-FFF2-40B4-BE49-F238E27FC236}">
                <a16:creationId xmlns:a16="http://schemas.microsoft.com/office/drawing/2014/main" id="{B515B71B-5ECC-0580-9744-3E0C43AC7DD1}"/>
              </a:ext>
            </a:extLst>
          </p:cNvPr>
          <p:cNvSpPr>
            <a:spLocks noGrp="1"/>
          </p:cNvSpPr>
          <p:nvPr>
            <p:ph type="ctrTitle"/>
          </p:nvPr>
        </p:nvSpPr>
        <p:spPr>
          <a:xfrm>
            <a:off x="1600200" y="2386744"/>
            <a:ext cx="8991600" cy="1645920"/>
          </a:xfrm>
          <a:solidFill>
            <a:schemeClr val="bg1">
              <a:alpha val="60000"/>
            </a:schemeClr>
          </a:solidFill>
          <a:ln w="38100" cap="sq">
            <a:solidFill>
              <a:schemeClr val="tx1"/>
            </a:solidFill>
            <a:miter lim="800000"/>
          </a:ln>
        </p:spPr>
        <p:txBody>
          <a:bodyPr anchor="ctr">
            <a:normAutofit/>
          </a:bodyPr>
          <a:lstStyle/>
          <a:p>
            <a:r>
              <a:rPr lang="en-US" sz="3500" dirty="0">
                <a:solidFill>
                  <a:schemeClr val="tx1"/>
                </a:solidFill>
              </a:rPr>
              <a:t>O</a:t>
            </a:r>
            <a:r>
              <a:rPr lang="en-US" sz="2800" dirty="0">
                <a:solidFill>
                  <a:schemeClr val="tx1"/>
                </a:solidFill>
              </a:rPr>
              <a:t>nline</a:t>
            </a:r>
            <a:r>
              <a:rPr lang="en-US" sz="3500" dirty="0">
                <a:solidFill>
                  <a:schemeClr val="tx1"/>
                </a:solidFill>
              </a:rPr>
              <a:t> PCA</a:t>
            </a:r>
          </a:p>
        </p:txBody>
      </p:sp>
      <p:sp>
        <p:nvSpPr>
          <p:cNvPr id="3" name="Subtitle 2">
            <a:extLst>
              <a:ext uri="{FF2B5EF4-FFF2-40B4-BE49-F238E27FC236}">
                <a16:creationId xmlns:a16="http://schemas.microsoft.com/office/drawing/2014/main" id="{1680B8ED-491D-D8B5-8415-C8C603F291F9}"/>
              </a:ext>
            </a:extLst>
          </p:cNvPr>
          <p:cNvSpPr>
            <a:spLocks noGrp="1"/>
          </p:cNvSpPr>
          <p:nvPr>
            <p:ph type="subTitle" idx="1"/>
          </p:nvPr>
        </p:nvSpPr>
        <p:spPr>
          <a:xfrm>
            <a:off x="2695194" y="4352544"/>
            <a:ext cx="6801612" cy="1239894"/>
          </a:xfrm>
        </p:spPr>
        <p:txBody>
          <a:bodyPr>
            <a:normAutofit/>
          </a:bodyPr>
          <a:lstStyle/>
          <a:p>
            <a:r>
              <a:rPr lang="en-US" dirty="0">
                <a:solidFill>
                  <a:srgbClr val="FFFFFF"/>
                </a:solidFill>
              </a:rPr>
              <a:t>Part IV:  An Iterative Principal Component Construction Method</a:t>
            </a:r>
          </a:p>
          <a:p>
            <a:pPr algn="r"/>
            <a:r>
              <a:rPr lang="en-US" sz="1600" dirty="0">
                <a:solidFill>
                  <a:schemeClr val="tx1">
                    <a:lumMod val="85000"/>
                  </a:schemeClr>
                </a:solidFill>
              </a:rPr>
              <a:t>With a touch of Gram-Schmidt</a:t>
            </a:r>
          </a:p>
        </p:txBody>
      </p:sp>
    </p:spTree>
    <p:extLst>
      <p:ext uri="{BB962C8B-B14F-4D97-AF65-F5344CB8AC3E}">
        <p14:creationId xmlns:p14="http://schemas.microsoft.com/office/powerpoint/2010/main" val="2223363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B2AC19B-1880-D84A-C674-7F132065F217}"/>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3BE316-6F3B-3BEE-DC33-30E532121A5B}"/>
              </a:ext>
            </a:extLst>
          </p:cNvPr>
          <p:cNvSpPr>
            <a:spLocks noGrp="1"/>
          </p:cNvSpPr>
          <p:nvPr>
            <p:ph type="ctrTitle"/>
          </p:nvPr>
        </p:nvSpPr>
        <p:spPr>
          <a:xfrm>
            <a:off x="804672" y="2404872"/>
            <a:ext cx="3044950" cy="1627792"/>
          </a:xfrm>
        </p:spPr>
        <p:txBody>
          <a:bodyPr>
            <a:normAutofit/>
          </a:bodyPr>
          <a:lstStyle/>
          <a:p>
            <a:r>
              <a:rPr lang="en-US" sz="2800"/>
              <a:t>Appending the SVD</a:t>
            </a:r>
          </a:p>
        </p:txBody>
      </p:sp>
      <p:sp>
        <p:nvSpPr>
          <p:cNvPr id="6" name="Subtitle 5">
            <a:extLst>
              <a:ext uri="{FF2B5EF4-FFF2-40B4-BE49-F238E27FC236}">
                <a16:creationId xmlns:a16="http://schemas.microsoft.com/office/drawing/2014/main" id="{D0AC44AE-D1EA-792A-7D20-117E7571F792}"/>
              </a:ext>
            </a:extLst>
          </p:cNvPr>
          <p:cNvSpPr>
            <a:spLocks noGrp="1"/>
          </p:cNvSpPr>
          <p:nvPr>
            <p:ph type="subTitle" idx="1"/>
          </p:nvPr>
        </p:nvSpPr>
        <p:spPr>
          <a:xfrm>
            <a:off x="1121822" y="4352544"/>
            <a:ext cx="2410650" cy="1239894"/>
          </a:xfrm>
        </p:spPr>
        <p:txBody>
          <a:bodyPr>
            <a:normAutofit/>
          </a:bodyPr>
          <a:lstStyle/>
          <a:p>
            <a:pPr>
              <a:lnSpc>
                <a:spcPct val="90000"/>
              </a:lnSpc>
            </a:pPr>
            <a:r>
              <a:rPr lang="en-US" sz="1500">
                <a:solidFill>
                  <a:srgbClr val="FFFFFF"/>
                </a:solidFill>
              </a:rPr>
              <a:t>Other approaches include a vector wise update to the covariance matrix.  A similar approach can be made directly to the SVD:</a:t>
            </a:r>
          </a:p>
        </p:txBody>
      </p:sp>
      <p:pic>
        <p:nvPicPr>
          <p:cNvPr id="12" name="Picture 11" descr="A white text with black text&#10;&#10;Description automatically generated">
            <a:extLst>
              <a:ext uri="{FF2B5EF4-FFF2-40B4-BE49-F238E27FC236}">
                <a16:creationId xmlns:a16="http://schemas.microsoft.com/office/drawing/2014/main" id="{66F6DEC0-34BF-2E12-00A1-A0CE49B3B7C6}"/>
              </a:ext>
            </a:extLst>
          </p:cNvPr>
          <p:cNvPicPr>
            <a:picLocks noChangeAspect="1"/>
          </p:cNvPicPr>
          <p:nvPr/>
        </p:nvPicPr>
        <p:blipFill>
          <a:blip r:embed="rId3"/>
          <a:stretch>
            <a:fillRect/>
          </a:stretch>
        </p:blipFill>
        <p:spPr>
          <a:xfrm>
            <a:off x="5748878" y="901700"/>
            <a:ext cx="5321300" cy="5054600"/>
          </a:xfrm>
          <a:prstGeom prst="rect">
            <a:avLst/>
          </a:prstGeom>
        </p:spPr>
      </p:pic>
    </p:spTree>
    <p:extLst>
      <p:ext uri="{BB962C8B-B14F-4D97-AF65-F5344CB8AC3E}">
        <p14:creationId xmlns:p14="http://schemas.microsoft.com/office/powerpoint/2010/main" val="352961433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461AD-C8BD-4BAA-5903-2304E1F4C46E}"/>
              </a:ext>
            </a:extLst>
          </p:cNvPr>
          <p:cNvSpPr>
            <a:spLocks noGrp="1"/>
          </p:cNvSpPr>
          <p:nvPr>
            <p:ph type="title"/>
          </p:nvPr>
        </p:nvSpPr>
        <p:spPr>
          <a:xfrm>
            <a:off x="2231136" y="964691"/>
            <a:ext cx="7729728" cy="1191279"/>
          </a:xfrm>
        </p:spPr>
        <p:txBody>
          <a:bodyPr/>
          <a:lstStyle/>
          <a:p>
            <a:r>
              <a:rPr lang="en-US" dirty="0"/>
              <a:t>Statistical Approach </a:t>
            </a:r>
            <a:r>
              <a:rPr lang="en-US" sz="2000" dirty="0"/>
              <a:t>to</a:t>
            </a:r>
            <a:r>
              <a:rPr lang="en-US" dirty="0"/>
              <a:t> PCA</a:t>
            </a:r>
          </a:p>
        </p:txBody>
      </p:sp>
      <p:sp>
        <p:nvSpPr>
          <p:cNvPr id="3" name="Content Placeholder 2">
            <a:extLst>
              <a:ext uri="{FF2B5EF4-FFF2-40B4-BE49-F238E27FC236}">
                <a16:creationId xmlns:a16="http://schemas.microsoft.com/office/drawing/2014/main" id="{E4D21435-4CCE-FB2F-4B28-7661AA48B40F}"/>
              </a:ext>
            </a:extLst>
          </p:cNvPr>
          <p:cNvSpPr txBox="1">
            <a:spLocks/>
          </p:cNvSpPr>
          <p:nvPr/>
        </p:nvSpPr>
        <p:spPr>
          <a:xfrm>
            <a:off x="2231136" y="2638044"/>
            <a:ext cx="7729728" cy="3101983"/>
          </a:xfrm>
          <a:prstGeom prst="rect">
            <a:avLst/>
          </a:prstGeom>
        </p:spPr>
        <p:txBody>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342900" indent="-342900">
              <a:buFont typeface="+mj-lt"/>
              <a:buAutoNum type="arabicPeriod"/>
            </a:pPr>
            <a:endParaRPr lang="en-US" dirty="0"/>
          </a:p>
        </p:txBody>
      </p:sp>
      <p:sp>
        <p:nvSpPr>
          <p:cNvPr id="7" name="Content Placeholder 2">
            <a:extLst>
              <a:ext uri="{FF2B5EF4-FFF2-40B4-BE49-F238E27FC236}">
                <a16:creationId xmlns:a16="http://schemas.microsoft.com/office/drawing/2014/main" id="{4A94F6EF-AAF7-B65D-CF9C-5EA8EEDB7DE5}"/>
              </a:ext>
            </a:extLst>
          </p:cNvPr>
          <p:cNvSpPr txBox="1">
            <a:spLocks/>
          </p:cNvSpPr>
          <p:nvPr/>
        </p:nvSpPr>
        <p:spPr>
          <a:xfrm>
            <a:off x="2383536" y="2790444"/>
            <a:ext cx="7729728" cy="3101983"/>
          </a:xfrm>
          <a:prstGeom prst="rect">
            <a:avLst/>
          </a:prstGeom>
        </p:spPr>
        <p:txBody>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342900" indent="-342900">
              <a:buFont typeface="+mj-lt"/>
              <a:buAutoNum type="arabicPeriod"/>
            </a:pPr>
            <a:r>
              <a:rPr lang="en-US" dirty="0"/>
              <a:t>Center data around mean</a:t>
            </a:r>
          </a:p>
          <a:p>
            <a:pPr marL="342900" indent="-342900">
              <a:buFont typeface="+mj-lt"/>
              <a:buAutoNum type="arabicPeriod"/>
            </a:pPr>
            <a:r>
              <a:rPr lang="en-US" dirty="0"/>
              <a:t>Compute </a:t>
            </a:r>
            <a:r>
              <a:rPr lang="en-US" u="sng" dirty="0"/>
              <a:t>Covariance Matrix</a:t>
            </a:r>
          </a:p>
          <a:p>
            <a:pPr marL="342900" indent="-342900">
              <a:buFont typeface="+mj-lt"/>
              <a:buAutoNum type="arabicPeriod"/>
            </a:pPr>
            <a:r>
              <a:rPr lang="en-US" dirty="0"/>
              <a:t>Eigen system of Covariance matrix</a:t>
            </a:r>
          </a:p>
          <a:p>
            <a:pPr marL="571500" lvl="1" indent="-342900">
              <a:buFont typeface="+mj-lt"/>
              <a:buAutoNum type="arabicPeriod"/>
            </a:pPr>
            <a:r>
              <a:rPr lang="en-US" dirty="0"/>
              <a:t>CV = V</a:t>
            </a:r>
            <a:r>
              <a:rPr lang="el-GR" dirty="0"/>
              <a:t>Λ</a:t>
            </a:r>
            <a:endParaRPr lang="en-US" dirty="0"/>
          </a:p>
          <a:p>
            <a:pPr marL="571500" lvl="1" indent="-342900">
              <a:buFont typeface="+mj-lt"/>
              <a:buAutoNum type="arabicPeriod"/>
            </a:pPr>
            <a:r>
              <a:rPr lang="en-US" dirty="0"/>
              <a:t>Eigenvalues represent variances along principal axes</a:t>
            </a:r>
          </a:p>
          <a:p>
            <a:pPr marL="571500" lvl="1" indent="-342900">
              <a:buFont typeface="+mj-lt"/>
              <a:buAutoNum type="arabicPeriod"/>
            </a:pPr>
            <a:r>
              <a:rPr lang="en-US" dirty="0"/>
              <a:t>Eigenvectors represent directions of principal axes</a:t>
            </a:r>
          </a:p>
          <a:p>
            <a:pPr marL="342900" indent="-342900">
              <a:buFont typeface="+mj-lt"/>
              <a:buAutoNum type="arabicPeriod"/>
            </a:pPr>
            <a:r>
              <a:rPr lang="en-US" dirty="0"/>
              <a:t>Extract Principal Components and Interpret Results</a:t>
            </a:r>
          </a:p>
          <a:p>
            <a:pPr marL="571500" lvl="1" indent="-342900">
              <a:buFont typeface="+mj-lt"/>
              <a:buAutoNum type="arabicPeriod"/>
            </a:pPr>
            <a:r>
              <a:rPr lang="en-US" dirty="0"/>
              <a:t>T = BV are projections of data onto principal axes</a:t>
            </a:r>
          </a:p>
          <a:p>
            <a:pPr marL="571500" lvl="1" indent="-342900">
              <a:buFont typeface="+mj-lt"/>
              <a:buAutoNum type="arabicPeriod"/>
            </a:pPr>
            <a:r>
              <a:rPr lang="en-US" dirty="0"/>
              <a:t>Diagonal matrix </a:t>
            </a:r>
            <a:r>
              <a:rPr lang="el-GR" dirty="0"/>
              <a:t>Λ</a:t>
            </a:r>
            <a:r>
              <a:rPr lang="en-US" dirty="0"/>
              <a:t> stores variance explained by each PC</a:t>
            </a:r>
          </a:p>
        </p:txBody>
      </p:sp>
    </p:spTree>
    <p:extLst>
      <p:ext uri="{BB962C8B-B14F-4D97-AF65-F5344CB8AC3E}">
        <p14:creationId xmlns:p14="http://schemas.microsoft.com/office/powerpoint/2010/main" val="1806633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C112B8F-981F-9176-C448-C1F72534AB64}"/>
              </a:ext>
            </a:extLst>
          </p:cNvPr>
          <p:cNvSpPr txBox="1">
            <a:spLocks/>
          </p:cNvSpPr>
          <p:nvPr/>
        </p:nvSpPr>
        <p:spPr>
          <a:xfrm>
            <a:off x="0" y="914400"/>
            <a:ext cx="7729728" cy="3101983"/>
          </a:xfrm>
          <a:prstGeom prst="rect">
            <a:avLst/>
          </a:prstGeom>
        </p:spPr>
        <p:txBody>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342900" indent="-342900">
              <a:buFont typeface="+mj-lt"/>
              <a:buAutoNum type="arabicPeriod"/>
            </a:pPr>
            <a:endParaRPr lang="en-US" dirty="0"/>
          </a:p>
        </p:txBody>
      </p:sp>
      <p:sp>
        <p:nvSpPr>
          <p:cNvPr id="10" name="Title 1">
            <a:extLst>
              <a:ext uri="{FF2B5EF4-FFF2-40B4-BE49-F238E27FC236}">
                <a16:creationId xmlns:a16="http://schemas.microsoft.com/office/drawing/2014/main" id="{068B3A79-C50E-7DFE-6537-A33ED006A59E}"/>
              </a:ext>
            </a:extLst>
          </p:cNvPr>
          <p:cNvSpPr txBox="1">
            <a:spLocks/>
          </p:cNvSpPr>
          <p:nvPr/>
        </p:nvSpPr>
        <p:spPr bwMode="black">
          <a:xfrm>
            <a:off x="345645" y="1110918"/>
            <a:ext cx="5493093" cy="894051"/>
          </a:xfrm>
          <a:prstGeom prst="rect">
            <a:avLst/>
          </a:prstGeom>
          <a:solidFill>
            <a:srgbClr val="FFFFFF"/>
          </a:solidFill>
          <a:ln w="31750" cap="sq">
            <a:solidFill>
              <a:srgbClr val="404040"/>
            </a:solidFill>
            <a:miter lim="800000"/>
          </a:ln>
        </p:spPr>
        <p:txBody>
          <a:bodyPr vert="horz" lIns="182880" tIns="182880" rIns="182880" bIns="182880" rtlCol="0" anchor="ctr">
            <a:normAutofit fontScale="85000" lnSpcReduction="1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Statistical Approach </a:t>
            </a:r>
            <a:r>
              <a:rPr lang="en-US" sz="2000" dirty="0"/>
              <a:t>to</a:t>
            </a:r>
            <a:r>
              <a:rPr lang="en-US" dirty="0"/>
              <a:t> PCA</a:t>
            </a:r>
          </a:p>
        </p:txBody>
      </p:sp>
      <p:sp>
        <p:nvSpPr>
          <p:cNvPr id="11" name="Content Placeholder 2">
            <a:extLst>
              <a:ext uri="{FF2B5EF4-FFF2-40B4-BE49-F238E27FC236}">
                <a16:creationId xmlns:a16="http://schemas.microsoft.com/office/drawing/2014/main" id="{13A22EBB-AE82-5E28-7C66-C533BF4886FB}"/>
              </a:ext>
            </a:extLst>
          </p:cNvPr>
          <p:cNvSpPr txBox="1">
            <a:spLocks/>
          </p:cNvSpPr>
          <p:nvPr/>
        </p:nvSpPr>
        <p:spPr>
          <a:xfrm>
            <a:off x="575494" y="2465391"/>
            <a:ext cx="5033394" cy="2997916"/>
          </a:xfrm>
          <a:prstGeom prst="rect">
            <a:avLst/>
          </a:prstGeom>
        </p:spPr>
        <p:txBody>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342900" indent="-342900">
              <a:buFont typeface="+mj-lt"/>
              <a:buAutoNum type="arabicPeriod"/>
            </a:pPr>
            <a:r>
              <a:rPr lang="en-US" sz="1400" dirty="0"/>
              <a:t>Center data around mean</a:t>
            </a:r>
          </a:p>
          <a:p>
            <a:pPr marL="342900" indent="-342900">
              <a:buFont typeface="+mj-lt"/>
              <a:buAutoNum type="arabicPeriod"/>
            </a:pPr>
            <a:r>
              <a:rPr lang="en-US" sz="1400" dirty="0">
                <a:solidFill>
                  <a:schemeClr val="bg2"/>
                </a:solidFill>
              </a:rPr>
              <a:t>Compute </a:t>
            </a:r>
            <a:r>
              <a:rPr lang="en-US" sz="1400" u="sng" dirty="0">
                <a:solidFill>
                  <a:schemeClr val="bg2"/>
                </a:solidFill>
              </a:rPr>
              <a:t>Covariance Matrix</a:t>
            </a:r>
          </a:p>
          <a:p>
            <a:pPr marL="342900" indent="-342900">
              <a:buFont typeface="+mj-lt"/>
              <a:buAutoNum type="arabicPeriod"/>
            </a:pPr>
            <a:r>
              <a:rPr lang="en-US" sz="1400" dirty="0">
                <a:solidFill>
                  <a:schemeClr val="bg2"/>
                </a:solidFill>
              </a:rPr>
              <a:t>Eigen system of Covariance matrix</a:t>
            </a:r>
          </a:p>
          <a:p>
            <a:pPr marL="571500" lvl="1" indent="-342900">
              <a:buFont typeface="+mj-lt"/>
              <a:buAutoNum type="arabicPeriod"/>
            </a:pPr>
            <a:r>
              <a:rPr lang="en-US" sz="1400" dirty="0">
                <a:solidFill>
                  <a:schemeClr val="bg2"/>
                </a:solidFill>
              </a:rPr>
              <a:t>CV = V</a:t>
            </a:r>
            <a:r>
              <a:rPr lang="el-GR" sz="1400" dirty="0">
                <a:solidFill>
                  <a:schemeClr val="bg2"/>
                </a:solidFill>
              </a:rPr>
              <a:t>Λ</a:t>
            </a:r>
            <a:endParaRPr lang="en-US" sz="1400" dirty="0">
              <a:solidFill>
                <a:schemeClr val="bg2"/>
              </a:solidFill>
            </a:endParaRPr>
          </a:p>
          <a:p>
            <a:pPr marL="571500" lvl="1" indent="-342900">
              <a:buFont typeface="+mj-lt"/>
              <a:buAutoNum type="arabicPeriod"/>
            </a:pPr>
            <a:r>
              <a:rPr lang="en-US" sz="1400" dirty="0">
                <a:solidFill>
                  <a:schemeClr val="bg2"/>
                </a:solidFill>
              </a:rPr>
              <a:t>Eigenvalues represent variances along principal axes</a:t>
            </a:r>
          </a:p>
          <a:p>
            <a:pPr marL="571500" lvl="1" indent="-342900">
              <a:buFont typeface="+mj-lt"/>
              <a:buAutoNum type="arabicPeriod"/>
            </a:pPr>
            <a:r>
              <a:rPr lang="en-US" sz="1400" dirty="0">
                <a:solidFill>
                  <a:schemeClr val="bg2"/>
                </a:solidFill>
              </a:rPr>
              <a:t>Eigenvectors represent directions of principal axes</a:t>
            </a:r>
          </a:p>
          <a:p>
            <a:pPr marL="342900" indent="-342900">
              <a:buFont typeface="+mj-lt"/>
              <a:buAutoNum type="arabicPeriod"/>
            </a:pPr>
            <a:r>
              <a:rPr lang="en-US" sz="1400" dirty="0">
                <a:solidFill>
                  <a:schemeClr val="bg2"/>
                </a:solidFill>
              </a:rPr>
              <a:t>Extract Principal Components and Interpret Results</a:t>
            </a:r>
          </a:p>
          <a:p>
            <a:pPr marL="571500" lvl="1" indent="-342900">
              <a:buFont typeface="+mj-lt"/>
              <a:buAutoNum type="arabicPeriod"/>
            </a:pPr>
            <a:r>
              <a:rPr lang="en-US" sz="1400" dirty="0">
                <a:solidFill>
                  <a:schemeClr val="bg2"/>
                </a:solidFill>
              </a:rPr>
              <a:t>T = BV are projections of data onto principal axes</a:t>
            </a:r>
          </a:p>
          <a:p>
            <a:pPr marL="571500" lvl="1" indent="-342900">
              <a:buFont typeface="+mj-lt"/>
              <a:buAutoNum type="arabicPeriod"/>
            </a:pPr>
            <a:r>
              <a:rPr lang="en-US" sz="1400" dirty="0">
                <a:solidFill>
                  <a:schemeClr val="bg2"/>
                </a:solidFill>
              </a:rPr>
              <a:t>Diagonal matrix </a:t>
            </a:r>
            <a:r>
              <a:rPr lang="el-GR" sz="1400" dirty="0">
                <a:solidFill>
                  <a:schemeClr val="bg2"/>
                </a:solidFill>
              </a:rPr>
              <a:t>Λ</a:t>
            </a:r>
            <a:r>
              <a:rPr lang="en-US" sz="1400" dirty="0">
                <a:solidFill>
                  <a:schemeClr val="bg2"/>
                </a:solidFill>
              </a:rPr>
              <a:t> stores variance explained by each PC</a:t>
            </a:r>
          </a:p>
        </p:txBody>
      </p:sp>
      <p:pic>
        <p:nvPicPr>
          <p:cNvPr id="20" name="Picture 19" descr="A graph of a black dotted line&#10;&#10;Description automatically generated with medium confidence">
            <a:extLst>
              <a:ext uri="{FF2B5EF4-FFF2-40B4-BE49-F238E27FC236}">
                <a16:creationId xmlns:a16="http://schemas.microsoft.com/office/drawing/2014/main" id="{F3938636-180D-9C55-7F4B-E2F4B876F5A5}"/>
              </a:ext>
            </a:extLst>
          </p:cNvPr>
          <p:cNvPicPr>
            <a:picLocks noChangeAspect="1"/>
          </p:cNvPicPr>
          <p:nvPr/>
        </p:nvPicPr>
        <p:blipFill>
          <a:blip r:embed="rId3"/>
          <a:stretch>
            <a:fillRect/>
          </a:stretch>
        </p:blipFill>
        <p:spPr>
          <a:xfrm>
            <a:off x="7556707" y="286837"/>
            <a:ext cx="2933445" cy="2997916"/>
          </a:xfrm>
          <a:prstGeom prst="rect">
            <a:avLst/>
          </a:prstGeom>
        </p:spPr>
      </p:pic>
      <p:sp>
        <p:nvSpPr>
          <p:cNvPr id="21" name="Content Placeholder 2">
            <a:extLst>
              <a:ext uri="{FF2B5EF4-FFF2-40B4-BE49-F238E27FC236}">
                <a16:creationId xmlns:a16="http://schemas.microsoft.com/office/drawing/2014/main" id="{54C9A7B0-D170-2A68-5039-BF3318D702DB}"/>
              </a:ext>
            </a:extLst>
          </p:cNvPr>
          <p:cNvSpPr txBox="1">
            <a:spLocks/>
          </p:cNvSpPr>
          <p:nvPr/>
        </p:nvSpPr>
        <p:spPr>
          <a:xfrm>
            <a:off x="7556707" y="3573247"/>
            <a:ext cx="2933445" cy="2605879"/>
          </a:xfrm>
          <a:prstGeom prst="rect">
            <a:avLst/>
          </a:prstGeom>
        </p:spPr>
        <p:txBody>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endParaRPr lang="en-US" sz="1400" dirty="0">
              <a:solidFill>
                <a:schemeClr val="bg2"/>
              </a:solidFill>
            </a:endParaRPr>
          </a:p>
        </p:txBody>
      </p:sp>
      <p:pic>
        <p:nvPicPr>
          <p:cNvPr id="27" name="Picture 26">
            <a:extLst>
              <a:ext uri="{FF2B5EF4-FFF2-40B4-BE49-F238E27FC236}">
                <a16:creationId xmlns:a16="http://schemas.microsoft.com/office/drawing/2014/main" id="{1694DA1A-DE0A-44CE-A972-5CEE85A5351E}"/>
              </a:ext>
            </a:extLst>
          </p:cNvPr>
          <p:cNvPicPr>
            <a:picLocks noChangeAspect="1"/>
          </p:cNvPicPr>
          <p:nvPr/>
        </p:nvPicPr>
        <p:blipFill>
          <a:blip r:embed="rId4"/>
          <a:stretch>
            <a:fillRect/>
          </a:stretch>
        </p:blipFill>
        <p:spPr>
          <a:xfrm>
            <a:off x="7083051" y="3573247"/>
            <a:ext cx="3880755" cy="2471376"/>
          </a:xfrm>
          <a:prstGeom prst="rect">
            <a:avLst/>
          </a:prstGeom>
        </p:spPr>
      </p:pic>
    </p:spTree>
    <p:extLst>
      <p:ext uri="{BB962C8B-B14F-4D97-AF65-F5344CB8AC3E}">
        <p14:creationId xmlns:p14="http://schemas.microsoft.com/office/powerpoint/2010/main" val="2322032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D3B143-4919-5120-9529-2B15AA85ABDF}"/>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E3CDFC6-92A5-3260-A0C7-249257E461A8}"/>
              </a:ext>
            </a:extLst>
          </p:cNvPr>
          <p:cNvSpPr txBox="1">
            <a:spLocks/>
          </p:cNvSpPr>
          <p:nvPr/>
        </p:nvSpPr>
        <p:spPr>
          <a:xfrm>
            <a:off x="0" y="914400"/>
            <a:ext cx="7729728" cy="3101983"/>
          </a:xfrm>
          <a:prstGeom prst="rect">
            <a:avLst/>
          </a:prstGeom>
        </p:spPr>
        <p:txBody>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342900" indent="-342900">
              <a:buFont typeface="+mj-lt"/>
              <a:buAutoNum type="arabicPeriod"/>
            </a:pPr>
            <a:endParaRPr lang="en-US" dirty="0"/>
          </a:p>
        </p:txBody>
      </p:sp>
      <p:sp>
        <p:nvSpPr>
          <p:cNvPr id="10" name="Title 1">
            <a:extLst>
              <a:ext uri="{FF2B5EF4-FFF2-40B4-BE49-F238E27FC236}">
                <a16:creationId xmlns:a16="http://schemas.microsoft.com/office/drawing/2014/main" id="{0FCB081B-F288-FF01-EC2D-C571E31122BF}"/>
              </a:ext>
            </a:extLst>
          </p:cNvPr>
          <p:cNvSpPr txBox="1">
            <a:spLocks/>
          </p:cNvSpPr>
          <p:nvPr/>
        </p:nvSpPr>
        <p:spPr bwMode="black">
          <a:xfrm>
            <a:off x="345645" y="1110918"/>
            <a:ext cx="5493093" cy="894051"/>
          </a:xfrm>
          <a:prstGeom prst="rect">
            <a:avLst/>
          </a:prstGeom>
          <a:solidFill>
            <a:srgbClr val="FFFFFF"/>
          </a:solidFill>
          <a:ln w="31750" cap="sq">
            <a:solidFill>
              <a:srgbClr val="404040"/>
            </a:solidFill>
            <a:miter lim="800000"/>
          </a:ln>
        </p:spPr>
        <p:txBody>
          <a:bodyPr vert="horz" lIns="182880" tIns="182880" rIns="182880" bIns="182880" rtlCol="0" anchor="ctr">
            <a:normAutofit fontScale="85000" lnSpcReduction="1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Statistical Approach </a:t>
            </a:r>
            <a:r>
              <a:rPr lang="en-US" sz="2000" dirty="0"/>
              <a:t>to</a:t>
            </a:r>
            <a:r>
              <a:rPr lang="en-US" dirty="0"/>
              <a:t> PCA</a:t>
            </a:r>
          </a:p>
        </p:txBody>
      </p:sp>
      <p:sp>
        <p:nvSpPr>
          <p:cNvPr id="11" name="Content Placeholder 2">
            <a:extLst>
              <a:ext uri="{FF2B5EF4-FFF2-40B4-BE49-F238E27FC236}">
                <a16:creationId xmlns:a16="http://schemas.microsoft.com/office/drawing/2014/main" id="{C272ADF0-491B-9B94-5F0F-82F31C4DB4EE}"/>
              </a:ext>
            </a:extLst>
          </p:cNvPr>
          <p:cNvSpPr txBox="1">
            <a:spLocks/>
          </p:cNvSpPr>
          <p:nvPr/>
        </p:nvSpPr>
        <p:spPr>
          <a:xfrm>
            <a:off x="575494" y="2465391"/>
            <a:ext cx="5033394" cy="2997916"/>
          </a:xfrm>
          <a:prstGeom prst="rect">
            <a:avLst/>
          </a:prstGeom>
        </p:spPr>
        <p:txBody>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342900" indent="-342900">
              <a:buFont typeface="+mj-lt"/>
              <a:buAutoNum type="arabicPeriod"/>
            </a:pPr>
            <a:r>
              <a:rPr lang="en-US" sz="1400" dirty="0"/>
              <a:t>Center data around mean</a:t>
            </a:r>
          </a:p>
          <a:p>
            <a:pPr marL="342900" indent="-342900">
              <a:buFont typeface="+mj-lt"/>
              <a:buAutoNum type="arabicPeriod"/>
            </a:pPr>
            <a:r>
              <a:rPr lang="en-US" sz="1400" dirty="0">
                <a:solidFill>
                  <a:schemeClr val="bg2"/>
                </a:solidFill>
              </a:rPr>
              <a:t>Compute </a:t>
            </a:r>
            <a:r>
              <a:rPr lang="en-US" sz="1400" u="sng" dirty="0">
                <a:solidFill>
                  <a:schemeClr val="bg2"/>
                </a:solidFill>
              </a:rPr>
              <a:t>Covariance Matrix</a:t>
            </a:r>
          </a:p>
          <a:p>
            <a:pPr marL="342900" indent="-342900">
              <a:buFont typeface="+mj-lt"/>
              <a:buAutoNum type="arabicPeriod"/>
            </a:pPr>
            <a:r>
              <a:rPr lang="en-US" sz="1400" dirty="0">
                <a:solidFill>
                  <a:schemeClr val="bg2"/>
                </a:solidFill>
              </a:rPr>
              <a:t>Eigen system of Covariance matrix</a:t>
            </a:r>
          </a:p>
          <a:p>
            <a:pPr marL="571500" lvl="1" indent="-342900">
              <a:buFont typeface="+mj-lt"/>
              <a:buAutoNum type="arabicPeriod"/>
            </a:pPr>
            <a:r>
              <a:rPr lang="en-US" sz="1400" dirty="0">
                <a:solidFill>
                  <a:schemeClr val="bg2"/>
                </a:solidFill>
              </a:rPr>
              <a:t>CV = V</a:t>
            </a:r>
            <a:r>
              <a:rPr lang="el-GR" sz="1400" dirty="0">
                <a:solidFill>
                  <a:schemeClr val="bg2"/>
                </a:solidFill>
              </a:rPr>
              <a:t>Λ</a:t>
            </a:r>
            <a:endParaRPr lang="en-US" sz="1400" dirty="0">
              <a:solidFill>
                <a:schemeClr val="bg2"/>
              </a:solidFill>
            </a:endParaRPr>
          </a:p>
          <a:p>
            <a:pPr marL="571500" lvl="1" indent="-342900">
              <a:buFont typeface="+mj-lt"/>
              <a:buAutoNum type="arabicPeriod"/>
            </a:pPr>
            <a:r>
              <a:rPr lang="en-US" sz="1400" dirty="0">
                <a:solidFill>
                  <a:schemeClr val="bg2"/>
                </a:solidFill>
              </a:rPr>
              <a:t>Eigenvalues represent variances along principal axes</a:t>
            </a:r>
          </a:p>
          <a:p>
            <a:pPr marL="571500" lvl="1" indent="-342900">
              <a:buFont typeface="+mj-lt"/>
              <a:buAutoNum type="arabicPeriod"/>
            </a:pPr>
            <a:r>
              <a:rPr lang="en-US" sz="1400" dirty="0">
                <a:solidFill>
                  <a:schemeClr val="bg2"/>
                </a:solidFill>
              </a:rPr>
              <a:t>Eigenvectors represent directions of principal axes</a:t>
            </a:r>
          </a:p>
          <a:p>
            <a:pPr marL="342900" indent="-342900">
              <a:buFont typeface="+mj-lt"/>
              <a:buAutoNum type="arabicPeriod"/>
            </a:pPr>
            <a:r>
              <a:rPr lang="en-US" sz="1400" dirty="0">
                <a:solidFill>
                  <a:schemeClr val="bg2"/>
                </a:solidFill>
              </a:rPr>
              <a:t>Extract Principal Components and Interpret Results</a:t>
            </a:r>
          </a:p>
          <a:p>
            <a:pPr marL="571500" lvl="1" indent="-342900">
              <a:buFont typeface="+mj-lt"/>
              <a:buAutoNum type="arabicPeriod"/>
            </a:pPr>
            <a:r>
              <a:rPr lang="en-US" sz="1400" dirty="0">
                <a:solidFill>
                  <a:schemeClr val="bg2"/>
                </a:solidFill>
              </a:rPr>
              <a:t>T = BV are projections of data onto principal axes</a:t>
            </a:r>
          </a:p>
          <a:p>
            <a:pPr marL="571500" lvl="1" indent="-342900">
              <a:buFont typeface="+mj-lt"/>
              <a:buAutoNum type="arabicPeriod"/>
            </a:pPr>
            <a:r>
              <a:rPr lang="en-US" sz="1400" dirty="0">
                <a:solidFill>
                  <a:schemeClr val="bg2"/>
                </a:solidFill>
              </a:rPr>
              <a:t>Diagonal matrix </a:t>
            </a:r>
            <a:r>
              <a:rPr lang="el-GR" sz="1400" dirty="0">
                <a:solidFill>
                  <a:schemeClr val="bg2"/>
                </a:solidFill>
              </a:rPr>
              <a:t>Λ</a:t>
            </a:r>
            <a:r>
              <a:rPr lang="en-US" sz="1400" dirty="0">
                <a:solidFill>
                  <a:schemeClr val="bg2"/>
                </a:solidFill>
              </a:rPr>
              <a:t> stores variance explained by each PC</a:t>
            </a:r>
          </a:p>
        </p:txBody>
      </p:sp>
      <p:pic>
        <p:nvPicPr>
          <p:cNvPr id="18" name="Picture 17">
            <a:extLst>
              <a:ext uri="{FF2B5EF4-FFF2-40B4-BE49-F238E27FC236}">
                <a16:creationId xmlns:a16="http://schemas.microsoft.com/office/drawing/2014/main" id="{FED4F649-20F7-07D2-402E-DE6A0BB4F70C}"/>
              </a:ext>
            </a:extLst>
          </p:cNvPr>
          <p:cNvPicPr>
            <a:picLocks noChangeAspect="1"/>
          </p:cNvPicPr>
          <p:nvPr/>
        </p:nvPicPr>
        <p:blipFill>
          <a:blip r:embed="rId3"/>
          <a:stretch>
            <a:fillRect/>
          </a:stretch>
        </p:blipFill>
        <p:spPr>
          <a:xfrm>
            <a:off x="7556708" y="3429000"/>
            <a:ext cx="2924398" cy="2997916"/>
          </a:xfrm>
          <a:prstGeom prst="rect">
            <a:avLst/>
          </a:prstGeom>
        </p:spPr>
      </p:pic>
      <p:pic>
        <p:nvPicPr>
          <p:cNvPr id="20" name="Picture 19" descr="A graph of a black dotted line&#10;&#10;Description automatically generated with medium confidence">
            <a:extLst>
              <a:ext uri="{FF2B5EF4-FFF2-40B4-BE49-F238E27FC236}">
                <a16:creationId xmlns:a16="http://schemas.microsoft.com/office/drawing/2014/main" id="{BE1F29A1-48D6-A45F-107D-18C51B5186D4}"/>
              </a:ext>
            </a:extLst>
          </p:cNvPr>
          <p:cNvPicPr>
            <a:picLocks noChangeAspect="1"/>
          </p:cNvPicPr>
          <p:nvPr/>
        </p:nvPicPr>
        <p:blipFill>
          <a:blip r:embed="rId4"/>
          <a:stretch>
            <a:fillRect/>
          </a:stretch>
        </p:blipFill>
        <p:spPr>
          <a:xfrm>
            <a:off x="7556707" y="286837"/>
            <a:ext cx="2933445" cy="2997916"/>
          </a:xfrm>
          <a:prstGeom prst="rect">
            <a:avLst/>
          </a:prstGeom>
        </p:spPr>
      </p:pic>
    </p:spTree>
    <p:extLst>
      <p:ext uri="{BB962C8B-B14F-4D97-AF65-F5344CB8AC3E}">
        <p14:creationId xmlns:p14="http://schemas.microsoft.com/office/powerpoint/2010/main" val="2536916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99F84-9049-6E6B-7B16-C25EE860CE85}"/>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6E3D9103-E9F0-2EA0-AAE8-5ACDFDA8664D}"/>
              </a:ext>
            </a:extLst>
          </p:cNvPr>
          <p:cNvSpPr txBox="1">
            <a:spLocks/>
          </p:cNvSpPr>
          <p:nvPr/>
        </p:nvSpPr>
        <p:spPr>
          <a:xfrm>
            <a:off x="0" y="914400"/>
            <a:ext cx="7729728" cy="3101983"/>
          </a:xfrm>
          <a:prstGeom prst="rect">
            <a:avLst/>
          </a:prstGeom>
        </p:spPr>
        <p:txBody>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342900" indent="-342900">
              <a:buFont typeface="+mj-lt"/>
              <a:buAutoNum type="arabicPeriod"/>
            </a:pPr>
            <a:endParaRPr lang="en-US" dirty="0"/>
          </a:p>
        </p:txBody>
      </p:sp>
      <p:sp>
        <p:nvSpPr>
          <p:cNvPr id="10" name="Title 1">
            <a:extLst>
              <a:ext uri="{FF2B5EF4-FFF2-40B4-BE49-F238E27FC236}">
                <a16:creationId xmlns:a16="http://schemas.microsoft.com/office/drawing/2014/main" id="{C0A8D586-BFBB-E974-F52F-723A65CA87C9}"/>
              </a:ext>
            </a:extLst>
          </p:cNvPr>
          <p:cNvSpPr txBox="1">
            <a:spLocks/>
          </p:cNvSpPr>
          <p:nvPr/>
        </p:nvSpPr>
        <p:spPr bwMode="black">
          <a:xfrm>
            <a:off x="345645" y="1110918"/>
            <a:ext cx="5493093" cy="894051"/>
          </a:xfrm>
          <a:prstGeom prst="rect">
            <a:avLst/>
          </a:prstGeom>
          <a:solidFill>
            <a:srgbClr val="FFFFFF"/>
          </a:solidFill>
          <a:ln w="31750" cap="sq">
            <a:solidFill>
              <a:srgbClr val="404040"/>
            </a:solidFill>
            <a:miter lim="800000"/>
          </a:ln>
        </p:spPr>
        <p:txBody>
          <a:bodyPr vert="horz" lIns="182880" tIns="182880" rIns="182880" bIns="182880" rtlCol="0" anchor="ctr">
            <a:normAutofit fontScale="85000" lnSpcReduction="1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Statistical Approach </a:t>
            </a:r>
            <a:r>
              <a:rPr lang="en-US" sz="2000" dirty="0"/>
              <a:t>to</a:t>
            </a:r>
            <a:r>
              <a:rPr lang="en-US" dirty="0"/>
              <a:t> PCA</a:t>
            </a:r>
          </a:p>
        </p:txBody>
      </p:sp>
      <p:sp>
        <p:nvSpPr>
          <p:cNvPr id="11" name="Content Placeholder 2">
            <a:extLst>
              <a:ext uri="{FF2B5EF4-FFF2-40B4-BE49-F238E27FC236}">
                <a16:creationId xmlns:a16="http://schemas.microsoft.com/office/drawing/2014/main" id="{FCB3811F-A89C-BB62-5718-A6661804A7A5}"/>
              </a:ext>
            </a:extLst>
          </p:cNvPr>
          <p:cNvSpPr txBox="1">
            <a:spLocks/>
          </p:cNvSpPr>
          <p:nvPr/>
        </p:nvSpPr>
        <p:spPr>
          <a:xfrm>
            <a:off x="575494" y="2465391"/>
            <a:ext cx="5033394" cy="2997916"/>
          </a:xfrm>
          <a:prstGeom prst="rect">
            <a:avLst/>
          </a:prstGeom>
        </p:spPr>
        <p:txBody>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342900" indent="-342900">
              <a:buFont typeface="+mj-lt"/>
              <a:buAutoNum type="arabicPeriod"/>
            </a:pPr>
            <a:r>
              <a:rPr lang="en-US" sz="1400" dirty="0">
                <a:solidFill>
                  <a:schemeClr val="bg2"/>
                </a:solidFill>
              </a:rPr>
              <a:t>Center data around mean</a:t>
            </a:r>
          </a:p>
          <a:p>
            <a:pPr marL="342900" indent="-342900">
              <a:buFont typeface="+mj-lt"/>
              <a:buAutoNum type="arabicPeriod"/>
            </a:pPr>
            <a:r>
              <a:rPr lang="en-US" sz="1400" dirty="0">
                <a:solidFill>
                  <a:schemeClr val="tx1"/>
                </a:solidFill>
              </a:rPr>
              <a:t>Compute </a:t>
            </a:r>
            <a:r>
              <a:rPr lang="en-US" sz="1400" u="sng" dirty="0">
                <a:solidFill>
                  <a:schemeClr val="tx1"/>
                </a:solidFill>
              </a:rPr>
              <a:t>Covariance Matrix</a:t>
            </a:r>
          </a:p>
          <a:p>
            <a:pPr marL="342900" indent="-342900">
              <a:buFont typeface="+mj-lt"/>
              <a:buAutoNum type="arabicPeriod"/>
            </a:pPr>
            <a:r>
              <a:rPr lang="en-US" sz="1400" dirty="0">
                <a:solidFill>
                  <a:schemeClr val="bg2"/>
                </a:solidFill>
              </a:rPr>
              <a:t>Eigen system of Covariance matrix</a:t>
            </a:r>
          </a:p>
          <a:p>
            <a:pPr marL="571500" lvl="1" indent="-342900">
              <a:buFont typeface="+mj-lt"/>
              <a:buAutoNum type="arabicPeriod"/>
            </a:pPr>
            <a:r>
              <a:rPr lang="en-US" sz="1400" dirty="0">
                <a:solidFill>
                  <a:schemeClr val="bg2"/>
                </a:solidFill>
              </a:rPr>
              <a:t>CV = V</a:t>
            </a:r>
            <a:r>
              <a:rPr lang="el-GR" sz="1400" dirty="0">
                <a:solidFill>
                  <a:schemeClr val="bg2"/>
                </a:solidFill>
              </a:rPr>
              <a:t>Λ</a:t>
            </a:r>
            <a:endParaRPr lang="en-US" sz="1400" dirty="0">
              <a:solidFill>
                <a:schemeClr val="bg2"/>
              </a:solidFill>
            </a:endParaRPr>
          </a:p>
          <a:p>
            <a:pPr marL="571500" lvl="1" indent="-342900">
              <a:buFont typeface="+mj-lt"/>
              <a:buAutoNum type="arabicPeriod"/>
            </a:pPr>
            <a:r>
              <a:rPr lang="en-US" sz="1400" dirty="0">
                <a:solidFill>
                  <a:schemeClr val="bg2"/>
                </a:solidFill>
              </a:rPr>
              <a:t>Eigenvalues represent variances along principal axes</a:t>
            </a:r>
          </a:p>
          <a:p>
            <a:pPr marL="571500" lvl="1" indent="-342900">
              <a:buFont typeface="+mj-lt"/>
              <a:buAutoNum type="arabicPeriod"/>
            </a:pPr>
            <a:r>
              <a:rPr lang="en-US" sz="1400" dirty="0">
                <a:solidFill>
                  <a:schemeClr val="bg2"/>
                </a:solidFill>
              </a:rPr>
              <a:t>Eigenvectors represent directions of principal axes</a:t>
            </a:r>
          </a:p>
          <a:p>
            <a:pPr marL="342900" indent="-342900">
              <a:buFont typeface="+mj-lt"/>
              <a:buAutoNum type="arabicPeriod"/>
            </a:pPr>
            <a:r>
              <a:rPr lang="en-US" sz="1400" dirty="0">
                <a:solidFill>
                  <a:schemeClr val="bg2"/>
                </a:solidFill>
              </a:rPr>
              <a:t>Extract Principal Components and Interpret Results</a:t>
            </a:r>
          </a:p>
          <a:p>
            <a:pPr marL="571500" lvl="1" indent="-342900">
              <a:buFont typeface="+mj-lt"/>
              <a:buAutoNum type="arabicPeriod"/>
            </a:pPr>
            <a:r>
              <a:rPr lang="en-US" sz="1400" dirty="0">
                <a:solidFill>
                  <a:schemeClr val="bg2"/>
                </a:solidFill>
              </a:rPr>
              <a:t>T = BV are projections of data onto principal axes</a:t>
            </a:r>
          </a:p>
          <a:p>
            <a:pPr marL="571500" lvl="1" indent="-342900">
              <a:buFont typeface="+mj-lt"/>
              <a:buAutoNum type="arabicPeriod"/>
            </a:pPr>
            <a:r>
              <a:rPr lang="en-US" sz="1400" dirty="0">
                <a:solidFill>
                  <a:schemeClr val="bg2"/>
                </a:solidFill>
              </a:rPr>
              <a:t>Diagonal matrix </a:t>
            </a:r>
            <a:r>
              <a:rPr lang="el-GR" sz="1400" dirty="0">
                <a:solidFill>
                  <a:schemeClr val="bg2"/>
                </a:solidFill>
              </a:rPr>
              <a:t>Λ</a:t>
            </a:r>
            <a:r>
              <a:rPr lang="en-US" sz="1400" dirty="0">
                <a:solidFill>
                  <a:schemeClr val="bg2"/>
                </a:solidFill>
              </a:rPr>
              <a:t> stores variance explained by each PC</a:t>
            </a:r>
          </a:p>
        </p:txBody>
      </p:sp>
      <p:pic>
        <p:nvPicPr>
          <p:cNvPr id="16" name="Picture 15" descr="A white text with black text&#10;&#10;Description automatically generated">
            <a:extLst>
              <a:ext uri="{FF2B5EF4-FFF2-40B4-BE49-F238E27FC236}">
                <a16:creationId xmlns:a16="http://schemas.microsoft.com/office/drawing/2014/main" id="{62E6C1C4-4D0E-15D6-7BD7-A13E434AE702}"/>
              </a:ext>
            </a:extLst>
          </p:cNvPr>
          <p:cNvPicPr>
            <a:picLocks noChangeAspect="1"/>
          </p:cNvPicPr>
          <p:nvPr/>
        </p:nvPicPr>
        <p:blipFill>
          <a:blip r:embed="rId3"/>
          <a:stretch>
            <a:fillRect/>
          </a:stretch>
        </p:blipFill>
        <p:spPr>
          <a:xfrm>
            <a:off x="6257106" y="1110918"/>
            <a:ext cx="5359400" cy="3581400"/>
          </a:xfrm>
          <a:prstGeom prst="rect">
            <a:avLst/>
          </a:prstGeom>
        </p:spPr>
      </p:pic>
      <p:pic>
        <p:nvPicPr>
          <p:cNvPr id="2" name="Picture 1">
            <a:extLst>
              <a:ext uri="{FF2B5EF4-FFF2-40B4-BE49-F238E27FC236}">
                <a16:creationId xmlns:a16="http://schemas.microsoft.com/office/drawing/2014/main" id="{BC7111D5-3D4D-F718-FE17-D3698FD1274C}"/>
              </a:ext>
            </a:extLst>
          </p:cNvPr>
          <p:cNvPicPr>
            <a:picLocks noChangeAspect="1"/>
          </p:cNvPicPr>
          <p:nvPr/>
        </p:nvPicPr>
        <p:blipFill>
          <a:blip r:embed="rId4"/>
          <a:stretch>
            <a:fillRect/>
          </a:stretch>
        </p:blipFill>
        <p:spPr>
          <a:xfrm>
            <a:off x="9358339" y="4353636"/>
            <a:ext cx="2258167" cy="2314937"/>
          </a:xfrm>
          <a:prstGeom prst="rect">
            <a:avLst/>
          </a:prstGeom>
        </p:spPr>
      </p:pic>
    </p:spTree>
    <p:extLst>
      <p:ext uri="{BB962C8B-B14F-4D97-AF65-F5344CB8AC3E}">
        <p14:creationId xmlns:p14="http://schemas.microsoft.com/office/powerpoint/2010/main" val="300568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696D4-5B5E-9FD4-3B35-F5AD2F8AC535}"/>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FDC62FA-D0E3-E40B-1715-B7DD89D3D649}"/>
              </a:ext>
            </a:extLst>
          </p:cNvPr>
          <p:cNvSpPr txBox="1">
            <a:spLocks/>
          </p:cNvSpPr>
          <p:nvPr/>
        </p:nvSpPr>
        <p:spPr>
          <a:xfrm>
            <a:off x="0" y="914400"/>
            <a:ext cx="7729728" cy="3101983"/>
          </a:xfrm>
          <a:prstGeom prst="rect">
            <a:avLst/>
          </a:prstGeom>
        </p:spPr>
        <p:txBody>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342900" indent="-342900">
              <a:buFont typeface="+mj-lt"/>
              <a:buAutoNum type="arabicPeriod"/>
            </a:pPr>
            <a:endParaRPr lang="en-US" dirty="0"/>
          </a:p>
        </p:txBody>
      </p:sp>
      <p:sp>
        <p:nvSpPr>
          <p:cNvPr id="10" name="Title 1">
            <a:extLst>
              <a:ext uri="{FF2B5EF4-FFF2-40B4-BE49-F238E27FC236}">
                <a16:creationId xmlns:a16="http://schemas.microsoft.com/office/drawing/2014/main" id="{7AF39A75-4503-C61A-EF29-598007C1382D}"/>
              </a:ext>
            </a:extLst>
          </p:cNvPr>
          <p:cNvSpPr txBox="1">
            <a:spLocks/>
          </p:cNvSpPr>
          <p:nvPr/>
        </p:nvSpPr>
        <p:spPr bwMode="black">
          <a:xfrm>
            <a:off x="345645" y="1110918"/>
            <a:ext cx="5493093" cy="894051"/>
          </a:xfrm>
          <a:prstGeom prst="rect">
            <a:avLst/>
          </a:prstGeom>
          <a:solidFill>
            <a:srgbClr val="FFFFFF"/>
          </a:solidFill>
          <a:ln w="31750" cap="sq">
            <a:solidFill>
              <a:srgbClr val="404040"/>
            </a:solidFill>
            <a:miter lim="800000"/>
          </a:ln>
        </p:spPr>
        <p:txBody>
          <a:bodyPr vert="horz" lIns="182880" tIns="182880" rIns="182880" bIns="182880" rtlCol="0" anchor="ctr">
            <a:normAutofit fontScale="85000" lnSpcReduction="1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Statistical Approach </a:t>
            </a:r>
            <a:r>
              <a:rPr lang="en-US" sz="2000" dirty="0"/>
              <a:t>to</a:t>
            </a:r>
            <a:r>
              <a:rPr lang="en-US" dirty="0"/>
              <a:t> PCA</a:t>
            </a:r>
          </a:p>
        </p:txBody>
      </p:sp>
      <p:sp>
        <p:nvSpPr>
          <p:cNvPr id="11" name="Content Placeholder 2">
            <a:extLst>
              <a:ext uri="{FF2B5EF4-FFF2-40B4-BE49-F238E27FC236}">
                <a16:creationId xmlns:a16="http://schemas.microsoft.com/office/drawing/2014/main" id="{A766FD70-E36A-6144-B81E-684C8CD233EB}"/>
              </a:ext>
            </a:extLst>
          </p:cNvPr>
          <p:cNvSpPr txBox="1">
            <a:spLocks/>
          </p:cNvSpPr>
          <p:nvPr/>
        </p:nvSpPr>
        <p:spPr>
          <a:xfrm>
            <a:off x="575494" y="2465391"/>
            <a:ext cx="5033394" cy="2997916"/>
          </a:xfrm>
          <a:prstGeom prst="rect">
            <a:avLst/>
          </a:prstGeom>
        </p:spPr>
        <p:txBody>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342900" indent="-342900">
              <a:buFont typeface="+mj-lt"/>
              <a:buAutoNum type="arabicPeriod"/>
            </a:pPr>
            <a:r>
              <a:rPr lang="en-US" sz="1400" dirty="0">
                <a:solidFill>
                  <a:schemeClr val="bg2"/>
                </a:solidFill>
              </a:rPr>
              <a:t>Center data around mean</a:t>
            </a:r>
          </a:p>
          <a:p>
            <a:pPr marL="342900" indent="-342900">
              <a:buFont typeface="+mj-lt"/>
              <a:buAutoNum type="arabicPeriod"/>
            </a:pPr>
            <a:r>
              <a:rPr lang="en-US" sz="1400" dirty="0">
                <a:solidFill>
                  <a:schemeClr val="bg2"/>
                </a:solidFill>
              </a:rPr>
              <a:t>Compute </a:t>
            </a:r>
            <a:r>
              <a:rPr lang="en-US" sz="1400" u="sng" dirty="0">
                <a:solidFill>
                  <a:schemeClr val="bg2"/>
                </a:solidFill>
              </a:rPr>
              <a:t>Covariance Matrix</a:t>
            </a:r>
          </a:p>
          <a:p>
            <a:pPr marL="342900" indent="-342900">
              <a:buFont typeface="+mj-lt"/>
              <a:buAutoNum type="arabicPeriod"/>
            </a:pPr>
            <a:r>
              <a:rPr lang="en-US" sz="1400" dirty="0">
                <a:solidFill>
                  <a:schemeClr val="tx1"/>
                </a:solidFill>
              </a:rPr>
              <a:t>Eigen system of Covariance matrix</a:t>
            </a:r>
          </a:p>
          <a:p>
            <a:pPr marL="571500" lvl="1" indent="-342900">
              <a:buFont typeface="+mj-lt"/>
              <a:buAutoNum type="arabicPeriod"/>
            </a:pPr>
            <a:r>
              <a:rPr lang="en-US" sz="1400" dirty="0">
                <a:solidFill>
                  <a:schemeClr val="tx1"/>
                </a:solidFill>
              </a:rPr>
              <a:t>CV = V</a:t>
            </a:r>
            <a:r>
              <a:rPr lang="el-GR" sz="1400" dirty="0">
                <a:solidFill>
                  <a:schemeClr val="tx1"/>
                </a:solidFill>
              </a:rPr>
              <a:t>Λ</a:t>
            </a:r>
            <a:endParaRPr lang="en-US" sz="1400" dirty="0">
              <a:solidFill>
                <a:schemeClr val="tx1"/>
              </a:solidFill>
            </a:endParaRPr>
          </a:p>
          <a:p>
            <a:pPr marL="571500" lvl="1" indent="-342900">
              <a:buFont typeface="+mj-lt"/>
              <a:buAutoNum type="arabicPeriod"/>
            </a:pPr>
            <a:r>
              <a:rPr lang="en-US" sz="1400" dirty="0">
                <a:solidFill>
                  <a:schemeClr val="tx1"/>
                </a:solidFill>
              </a:rPr>
              <a:t>Eigenvalues represent variances along principal axes</a:t>
            </a:r>
          </a:p>
          <a:p>
            <a:pPr marL="571500" lvl="1" indent="-342900">
              <a:buFont typeface="+mj-lt"/>
              <a:buAutoNum type="arabicPeriod"/>
            </a:pPr>
            <a:r>
              <a:rPr lang="en-US" sz="1400" dirty="0">
                <a:solidFill>
                  <a:schemeClr val="tx1"/>
                </a:solidFill>
              </a:rPr>
              <a:t>Eigenvectors represent directions of principal axes</a:t>
            </a:r>
          </a:p>
          <a:p>
            <a:pPr marL="342900" indent="-342900">
              <a:buFont typeface="+mj-lt"/>
              <a:buAutoNum type="arabicPeriod"/>
            </a:pPr>
            <a:r>
              <a:rPr lang="en-US" sz="1400" dirty="0">
                <a:solidFill>
                  <a:schemeClr val="bg2"/>
                </a:solidFill>
              </a:rPr>
              <a:t>Extract Principal Components and Interpret Results</a:t>
            </a:r>
          </a:p>
          <a:p>
            <a:pPr marL="571500" lvl="1" indent="-342900">
              <a:buFont typeface="+mj-lt"/>
              <a:buAutoNum type="arabicPeriod"/>
            </a:pPr>
            <a:r>
              <a:rPr lang="en-US" sz="1400" dirty="0">
                <a:solidFill>
                  <a:schemeClr val="bg2"/>
                </a:solidFill>
              </a:rPr>
              <a:t>T = BV are projections of data onto principal axes</a:t>
            </a:r>
          </a:p>
          <a:p>
            <a:pPr marL="571500" lvl="1" indent="-342900">
              <a:buFont typeface="+mj-lt"/>
              <a:buAutoNum type="arabicPeriod"/>
            </a:pPr>
            <a:r>
              <a:rPr lang="en-US" sz="1400" dirty="0">
                <a:solidFill>
                  <a:schemeClr val="bg2"/>
                </a:solidFill>
              </a:rPr>
              <a:t>Diagonal matrix </a:t>
            </a:r>
            <a:r>
              <a:rPr lang="el-GR" sz="1400" dirty="0">
                <a:solidFill>
                  <a:schemeClr val="bg2"/>
                </a:solidFill>
              </a:rPr>
              <a:t>Λ</a:t>
            </a:r>
            <a:r>
              <a:rPr lang="en-US" sz="1400" dirty="0">
                <a:solidFill>
                  <a:schemeClr val="bg2"/>
                </a:solidFill>
              </a:rPr>
              <a:t> stores variance explained by each PC</a:t>
            </a:r>
          </a:p>
          <a:p>
            <a:pPr marL="571500" lvl="1" indent="-342900">
              <a:buFont typeface="+mj-lt"/>
              <a:buAutoNum type="arabicPeriod"/>
            </a:pPr>
            <a:r>
              <a:rPr lang="en-US" sz="1400" dirty="0">
                <a:solidFill>
                  <a:schemeClr val="tx1"/>
                </a:solidFill>
              </a:rPr>
              <a:t>Econ reduced V to n x m for m &lt; n</a:t>
            </a:r>
            <a:endParaRPr lang="en-US" sz="1400" dirty="0">
              <a:solidFill>
                <a:schemeClr val="bg2"/>
              </a:solidFill>
            </a:endParaRPr>
          </a:p>
        </p:txBody>
      </p:sp>
      <p:pic>
        <p:nvPicPr>
          <p:cNvPr id="6" name="Picture 5" descr="A math equations and numbers&#10;&#10;Description automatically generated with medium confidence">
            <a:extLst>
              <a:ext uri="{FF2B5EF4-FFF2-40B4-BE49-F238E27FC236}">
                <a16:creationId xmlns:a16="http://schemas.microsoft.com/office/drawing/2014/main" id="{703EADFA-A994-2440-2ADB-3235BAAAE49E}"/>
              </a:ext>
            </a:extLst>
          </p:cNvPr>
          <p:cNvPicPr>
            <a:picLocks noChangeAspect="1"/>
          </p:cNvPicPr>
          <p:nvPr/>
        </p:nvPicPr>
        <p:blipFill>
          <a:blip r:embed="rId2"/>
          <a:stretch>
            <a:fillRect/>
          </a:stretch>
        </p:blipFill>
        <p:spPr>
          <a:xfrm>
            <a:off x="6184382" y="1110918"/>
            <a:ext cx="5499100" cy="4140200"/>
          </a:xfrm>
          <a:prstGeom prst="rect">
            <a:avLst/>
          </a:prstGeom>
        </p:spPr>
      </p:pic>
    </p:spTree>
    <p:extLst>
      <p:ext uri="{BB962C8B-B14F-4D97-AF65-F5344CB8AC3E}">
        <p14:creationId xmlns:p14="http://schemas.microsoft.com/office/powerpoint/2010/main" val="2006905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999D4-0375-8414-416E-24002D1E239A}"/>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7F5B21A-420A-1298-41BC-E73A371BE78D}"/>
              </a:ext>
            </a:extLst>
          </p:cNvPr>
          <p:cNvSpPr txBox="1">
            <a:spLocks/>
          </p:cNvSpPr>
          <p:nvPr/>
        </p:nvSpPr>
        <p:spPr>
          <a:xfrm>
            <a:off x="0" y="914400"/>
            <a:ext cx="7729728" cy="3101983"/>
          </a:xfrm>
          <a:prstGeom prst="rect">
            <a:avLst/>
          </a:prstGeom>
        </p:spPr>
        <p:txBody>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342900" indent="-342900">
              <a:buFont typeface="+mj-lt"/>
              <a:buAutoNum type="arabicPeriod"/>
            </a:pPr>
            <a:endParaRPr lang="en-US" dirty="0"/>
          </a:p>
        </p:txBody>
      </p:sp>
      <p:sp>
        <p:nvSpPr>
          <p:cNvPr id="10" name="Title 1">
            <a:extLst>
              <a:ext uri="{FF2B5EF4-FFF2-40B4-BE49-F238E27FC236}">
                <a16:creationId xmlns:a16="http://schemas.microsoft.com/office/drawing/2014/main" id="{99E4C425-F7AB-BDA5-1EC0-4BF806BEAA8A}"/>
              </a:ext>
            </a:extLst>
          </p:cNvPr>
          <p:cNvSpPr txBox="1">
            <a:spLocks/>
          </p:cNvSpPr>
          <p:nvPr/>
        </p:nvSpPr>
        <p:spPr bwMode="black">
          <a:xfrm>
            <a:off x="345645" y="1110918"/>
            <a:ext cx="5493093" cy="894051"/>
          </a:xfrm>
          <a:prstGeom prst="rect">
            <a:avLst/>
          </a:prstGeom>
          <a:solidFill>
            <a:srgbClr val="FFFFFF"/>
          </a:solidFill>
          <a:ln w="31750" cap="sq">
            <a:solidFill>
              <a:srgbClr val="404040"/>
            </a:solidFill>
            <a:miter lim="800000"/>
          </a:ln>
        </p:spPr>
        <p:txBody>
          <a:bodyPr vert="horz" lIns="182880" tIns="182880" rIns="182880" bIns="182880" rtlCol="0" anchor="ctr">
            <a:normAutofit fontScale="85000" lnSpcReduction="1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Statistical Approach </a:t>
            </a:r>
            <a:r>
              <a:rPr lang="en-US" sz="2000" dirty="0"/>
              <a:t>to</a:t>
            </a:r>
            <a:r>
              <a:rPr lang="en-US" dirty="0"/>
              <a:t> PCA</a:t>
            </a:r>
          </a:p>
        </p:txBody>
      </p:sp>
      <p:sp>
        <p:nvSpPr>
          <p:cNvPr id="11" name="Content Placeholder 2">
            <a:extLst>
              <a:ext uri="{FF2B5EF4-FFF2-40B4-BE49-F238E27FC236}">
                <a16:creationId xmlns:a16="http://schemas.microsoft.com/office/drawing/2014/main" id="{16DA6613-6D3D-DDBC-4862-BA0346205886}"/>
              </a:ext>
            </a:extLst>
          </p:cNvPr>
          <p:cNvSpPr txBox="1">
            <a:spLocks/>
          </p:cNvSpPr>
          <p:nvPr/>
        </p:nvSpPr>
        <p:spPr>
          <a:xfrm>
            <a:off x="575494" y="2465391"/>
            <a:ext cx="5033394" cy="2997916"/>
          </a:xfrm>
          <a:prstGeom prst="rect">
            <a:avLst/>
          </a:prstGeom>
        </p:spPr>
        <p:txBody>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342900" indent="-342900">
              <a:buFont typeface="+mj-lt"/>
              <a:buAutoNum type="arabicPeriod"/>
            </a:pPr>
            <a:r>
              <a:rPr lang="en-US" sz="1400" dirty="0">
                <a:solidFill>
                  <a:schemeClr val="bg2"/>
                </a:solidFill>
              </a:rPr>
              <a:t>Center data around mean</a:t>
            </a:r>
          </a:p>
          <a:p>
            <a:pPr marL="342900" indent="-342900">
              <a:buFont typeface="+mj-lt"/>
              <a:buAutoNum type="arabicPeriod"/>
            </a:pPr>
            <a:r>
              <a:rPr lang="en-US" sz="1400" dirty="0">
                <a:solidFill>
                  <a:schemeClr val="bg2"/>
                </a:solidFill>
              </a:rPr>
              <a:t>Compute </a:t>
            </a:r>
            <a:r>
              <a:rPr lang="en-US" sz="1400" u="sng" dirty="0">
                <a:solidFill>
                  <a:schemeClr val="bg2"/>
                </a:solidFill>
              </a:rPr>
              <a:t>Covariance Matrix</a:t>
            </a:r>
          </a:p>
          <a:p>
            <a:pPr marL="342900" indent="-342900">
              <a:buFont typeface="+mj-lt"/>
              <a:buAutoNum type="arabicPeriod"/>
            </a:pPr>
            <a:r>
              <a:rPr lang="en-US" sz="1400" dirty="0">
                <a:solidFill>
                  <a:schemeClr val="bg2"/>
                </a:solidFill>
              </a:rPr>
              <a:t>Eigen system of Covariance matrix</a:t>
            </a:r>
          </a:p>
          <a:p>
            <a:pPr marL="571500" lvl="1" indent="-342900">
              <a:buFont typeface="+mj-lt"/>
              <a:buAutoNum type="arabicPeriod"/>
            </a:pPr>
            <a:r>
              <a:rPr lang="en-US" sz="1400" dirty="0">
                <a:solidFill>
                  <a:schemeClr val="bg2"/>
                </a:solidFill>
              </a:rPr>
              <a:t>CV = V</a:t>
            </a:r>
            <a:r>
              <a:rPr lang="el-GR" sz="1400" dirty="0">
                <a:solidFill>
                  <a:schemeClr val="bg2"/>
                </a:solidFill>
              </a:rPr>
              <a:t>Λ</a:t>
            </a:r>
            <a:endParaRPr lang="en-US" sz="1400" dirty="0">
              <a:solidFill>
                <a:schemeClr val="bg2"/>
              </a:solidFill>
            </a:endParaRPr>
          </a:p>
          <a:p>
            <a:pPr marL="571500" lvl="1" indent="-342900">
              <a:buFont typeface="+mj-lt"/>
              <a:buAutoNum type="arabicPeriod"/>
            </a:pPr>
            <a:r>
              <a:rPr lang="en-US" sz="1400" dirty="0">
                <a:solidFill>
                  <a:schemeClr val="bg2"/>
                </a:solidFill>
              </a:rPr>
              <a:t>Eigenvalues represent variances along principal axes</a:t>
            </a:r>
          </a:p>
          <a:p>
            <a:pPr marL="571500" lvl="1" indent="-342900">
              <a:buFont typeface="+mj-lt"/>
              <a:buAutoNum type="arabicPeriod"/>
            </a:pPr>
            <a:r>
              <a:rPr lang="en-US" sz="1400" dirty="0">
                <a:solidFill>
                  <a:schemeClr val="bg2"/>
                </a:solidFill>
              </a:rPr>
              <a:t>Eigenvectors represent directions of principal axes</a:t>
            </a:r>
          </a:p>
          <a:p>
            <a:pPr marL="342900" indent="-342900">
              <a:buFont typeface="+mj-lt"/>
              <a:buAutoNum type="arabicPeriod"/>
            </a:pPr>
            <a:r>
              <a:rPr lang="en-US" sz="1400" dirty="0">
                <a:solidFill>
                  <a:schemeClr val="tx1"/>
                </a:solidFill>
              </a:rPr>
              <a:t>Extract Principal Components and Interpret Results</a:t>
            </a:r>
          </a:p>
          <a:p>
            <a:pPr marL="571500" lvl="1" indent="-342900">
              <a:buFont typeface="+mj-lt"/>
              <a:buAutoNum type="arabicPeriod"/>
            </a:pPr>
            <a:r>
              <a:rPr lang="en-US" sz="1400" dirty="0">
                <a:solidFill>
                  <a:schemeClr val="tx1"/>
                </a:solidFill>
              </a:rPr>
              <a:t>T = BV are projections of data onto principal axes</a:t>
            </a:r>
          </a:p>
          <a:p>
            <a:pPr marL="571500" lvl="1" indent="-342900">
              <a:buFont typeface="+mj-lt"/>
              <a:buAutoNum type="arabicPeriod"/>
            </a:pPr>
            <a:r>
              <a:rPr lang="en-US" sz="1400" dirty="0">
                <a:solidFill>
                  <a:schemeClr val="tx1"/>
                </a:solidFill>
              </a:rPr>
              <a:t>Diagonal matrix </a:t>
            </a:r>
            <a:r>
              <a:rPr lang="el-GR" sz="1400" dirty="0">
                <a:solidFill>
                  <a:schemeClr val="tx1"/>
                </a:solidFill>
              </a:rPr>
              <a:t>Λ</a:t>
            </a:r>
            <a:r>
              <a:rPr lang="en-US" sz="1400" dirty="0">
                <a:solidFill>
                  <a:schemeClr val="tx1"/>
                </a:solidFill>
              </a:rPr>
              <a:t> stores variance explained by each PC</a:t>
            </a:r>
          </a:p>
        </p:txBody>
      </p:sp>
      <p:pic>
        <p:nvPicPr>
          <p:cNvPr id="5" name="Picture 4" descr="A white paper with black text&#10;&#10;Description automatically generated">
            <a:extLst>
              <a:ext uri="{FF2B5EF4-FFF2-40B4-BE49-F238E27FC236}">
                <a16:creationId xmlns:a16="http://schemas.microsoft.com/office/drawing/2014/main" id="{5249EFB2-2C7E-46D8-0223-BED44DBA578C}"/>
              </a:ext>
            </a:extLst>
          </p:cNvPr>
          <p:cNvPicPr>
            <a:picLocks noChangeAspect="1"/>
          </p:cNvPicPr>
          <p:nvPr/>
        </p:nvPicPr>
        <p:blipFill>
          <a:blip r:embed="rId3"/>
          <a:stretch>
            <a:fillRect/>
          </a:stretch>
        </p:blipFill>
        <p:spPr>
          <a:xfrm>
            <a:off x="6269806" y="1110918"/>
            <a:ext cx="5346700" cy="2832100"/>
          </a:xfrm>
          <a:prstGeom prst="rect">
            <a:avLst/>
          </a:prstGeom>
        </p:spPr>
      </p:pic>
      <p:pic>
        <p:nvPicPr>
          <p:cNvPr id="7" name="Picture 6" descr="A graph of a black dot&#10;&#10;Description automatically generated with medium confidence">
            <a:extLst>
              <a:ext uri="{FF2B5EF4-FFF2-40B4-BE49-F238E27FC236}">
                <a16:creationId xmlns:a16="http://schemas.microsoft.com/office/drawing/2014/main" id="{BE773860-5BB2-F557-8456-909C3B4B7DC1}"/>
              </a:ext>
            </a:extLst>
          </p:cNvPr>
          <p:cNvPicPr>
            <a:picLocks noChangeAspect="1"/>
          </p:cNvPicPr>
          <p:nvPr/>
        </p:nvPicPr>
        <p:blipFill>
          <a:blip r:embed="rId4"/>
          <a:stretch>
            <a:fillRect/>
          </a:stretch>
        </p:blipFill>
        <p:spPr>
          <a:xfrm>
            <a:off x="7827865" y="3943018"/>
            <a:ext cx="2230581" cy="2230581"/>
          </a:xfrm>
          <a:prstGeom prst="rect">
            <a:avLst/>
          </a:prstGeom>
        </p:spPr>
      </p:pic>
      <p:pic>
        <p:nvPicPr>
          <p:cNvPr id="2" name="Picture 1" descr="A math equation with black text&#10;&#10;Description automatically generated">
            <a:extLst>
              <a:ext uri="{FF2B5EF4-FFF2-40B4-BE49-F238E27FC236}">
                <a16:creationId xmlns:a16="http://schemas.microsoft.com/office/drawing/2014/main" id="{79835563-1C42-D228-5580-74C498DDEB40}"/>
              </a:ext>
            </a:extLst>
          </p:cNvPr>
          <p:cNvPicPr>
            <a:picLocks noChangeAspect="1"/>
          </p:cNvPicPr>
          <p:nvPr/>
        </p:nvPicPr>
        <p:blipFill>
          <a:blip r:embed="rId5"/>
          <a:stretch>
            <a:fillRect/>
          </a:stretch>
        </p:blipFill>
        <p:spPr>
          <a:xfrm>
            <a:off x="782888" y="5747082"/>
            <a:ext cx="4826000" cy="850900"/>
          </a:xfrm>
          <a:prstGeom prst="rect">
            <a:avLst/>
          </a:prstGeom>
        </p:spPr>
      </p:pic>
    </p:spTree>
    <p:extLst>
      <p:ext uri="{BB962C8B-B14F-4D97-AF65-F5344CB8AC3E}">
        <p14:creationId xmlns:p14="http://schemas.microsoft.com/office/powerpoint/2010/main" val="1415660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23ECDB-0B54-F88B-6AFB-B5F689CBB3E9}"/>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E1EC253-FDEE-EBA6-49D9-081313B352EE}"/>
              </a:ext>
            </a:extLst>
          </p:cNvPr>
          <p:cNvSpPr txBox="1">
            <a:spLocks/>
          </p:cNvSpPr>
          <p:nvPr/>
        </p:nvSpPr>
        <p:spPr>
          <a:xfrm>
            <a:off x="0" y="914400"/>
            <a:ext cx="7729728" cy="3101983"/>
          </a:xfrm>
          <a:prstGeom prst="rect">
            <a:avLst/>
          </a:prstGeom>
        </p:spPr>
        <p:txBody>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342900" indent="-342900">
              <a:buFont typeface="+mj-lt"/>
              <a:buAutoNum type="arabicPeriod"/>
            </a:pPr>
            <a:endParaRPr lang="en-US" dirty="0"/>
          </a:p>
        </p:txBody>
      </p:sp>
      <p:sp>
        <p:nvSpPr>
          <p:cNvPr id="10" name="Title 1">
            <a:extLst>
              <a:ext uri="{FF2B5EF4-FFF2-40B4-BE49-F238E27FC236}">
                <a16:creationId xmlns:a16="http://schemas.microsoft.com/office/drawing/2014/main" id="{28EC4AE1-2CFA-B92A-107D-829A6D1F1845}"/>
              </a:ext>
            </a:extLst>
          </p:cNvPr>
          <p:cNvSpPr txBox="1">
            <a:spLocks/>
          </p:cNvSpPr>
          <p:nvPr/>
        </p:nvSpPr>
        <p:spPr bwMode="black">
          <a:xfrm>
            <a:off x="345645" y="1110918"/>
            <a:ext cx="5493093" cy="894051"/>
          </a:xfrm>
          <a:prstGeom prst="rect">
            <a:avLst/>
          </a:prstGeom>
          <a:solidFill>
            <a:srgbClr val="FFFFFF"/>
          </a:solidFill>
          <a:ln w="31750" cap="sq">
            <a:solidFill>
              <a:srgbClr val="404040"/>
            </a:solidFill>
            <a:miter lim="800000"/>
          </a:ln>
        </p:spPr>
        <p:txBody>
          <a:bodyPr vert="horz" lIns="182880" tIns="182880" rIns="182880" bIns="182880" rtlCol="0" anchor="ctr">
            <a:normAutofit fontScale="85000" lnSpcReduction="1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Statistical Approach </a:t>
            </a:r>
            <a:r>
              <a:rPr lang="en-US" sz="2000" dirty="0"/>
              <a:t>to</a:t>
            </a:r>
            <a:r>
              <a:rPr lang="en-US" dirty="0"/>
              <a:t> PCA</a:t>
            </a:r>
          </a:p>
        </p:txBody>
      </p:sp>
      <p:sp>
        <p:nvSpPr>
          <p:cNvPr id="11" name="Content Placeholder 2">
            <a:extLst>
              <a:ext uri="{FF2B5EF4-FFF2-40B4-BE49-F238E27FC236}">
                <a16:creationId xmlns:a16="http://schemas.microsoft.com/office/drawing/2014/main" id="{DE71153F-0088-74E0-6970-03C3AECACFD9}"/>
              </a:ext>
            </a:extLst>
          </p:cNvPr>
          <p:cNvSpPr txBox="1">
            <a:spLocks/>
          </p:cNvSpPr>
          <p:nvPr/>
        </p:nvSpPr>
        <p:spPr>
          <a:xfrm>
            <a:off x="575494" y="2465391"/>
            <a:ext cx="5033394" cy="2997916"/>
          </a:xfrm>
          <a:prstGeom prst="rect">
            <a:avLst/>
          </a:prstGeom>
        </p:spPr>
        <p:txBody>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342900" indent="-342900">
              <a:buFont typeface="+mj-lt"/>
              <a:buAutoNum type="arabicPeriod"/>
            </a:pPr>
            <a:r>
              <a:rPr lang="en-US" sz="1400" dirty="0"/>
              <a:t>Center data around mean</a:t>
            </a:r>
          </a:p>
          <a:p>
            <a:pPr marL="342900" indent="-342900">
              <a:buFont typeface="+mj-lt"/>
              <a:buAutoNum type="arabicPeriod"/>
            </a:pPr>
            <a:r>
              <a:rPr lang="en-US" sz="1400" dirty="0"/>
              <a:t>Compute </a:t>
            </a:r>
            <a:r>
              <a:rPr lang="en-US" sz="1400" u="sng" dirty="0"/>
              <a:t>Covariance Matrix</a:t>
            </a:r>
          </a:p>
          <a:p>
            <a:pPr marL="342900" indent="-342900">
              <a:buFont typeface="+mj-lt"/>
              <a:buAutoNum type="arabicPeriod"/>
            </a:pPr>
            <a:r>
              <a:rPr lang="en-US" sz="1400" dirty="0"/>
              <a:t>Eigen system of Covariance matrix</a:t>
            </a:r>
          </a:p>
          <a:p>
            <a:pPr marL="571500" lvl="1" indent="-342900">
              <a:buFont typeface="+mj-lt"/>
              <a:buAutoNum type="arabicPeriod"/>
            </a:pPr>
            <a:r>
              <a:rPr lang="en-US" sz="1400" dirty="0"/>
              <a:t>CV = V</a:t>
            </a:r>
            <a:r>
              <a:rPr lang="el-GR" sz="1400" dirty="0"/>
              <a:t>Λ</a:t>
            </a:r>
            <a:endParaRPr lang="en-US" sz="1400" dirty="0"/>
          </a:p>
          <a:p>
            <a:pPr marL="571500" lvl="1" indent="-342900">
              <a:buFont typeface="+mj-lt"/>
              <a:buAutoNum type="arabicPeriod"/>
            </a:pPr>
            <a:r>
              <a:rPr lang="en-US" sz="1400" dirty="0"/>
              <a:t>Eigenvalues represent variances along principal axes</a:t>
            </a:r>
          </a:p>
          <a:p>
            <a:pPr marL="571500" lvl="1" indent="-342900">
              <a:buFont typeface="+mj-lt"/>
              <a:buAutoNum type="arabicPeriod"/>
            </a:pPr>
            <a:r>
              <a:rPr lang="en-US" sz="1400" dirty="0"/>
              <a:t>Eigenvectors represent directions of principal axes</a:t>
            </a:r>
          </a:p>
          <a:p>
            <a:pPr marL="342900" indent="-342900">
              <a:buFont typeface="+mj-lt"/>
              <a:buAutoNum type="arabicPeriod"/>
            </a:pPr>
            <a:r>
              <a:rPr lang="en-US" sz="1400" dirty="0"/>
              <a:t>Extract Principal Components and Interpret Results</a:t>
            </a:r>
          </a:p>
          <a:p>
            <a:pPr marL="571500" lvl="1" indent="-342900">
              <a:buFont typeface="+mj-lt"/>
              <a:buAutoNum type="arabicPeriod"/>
            </a:pPr>
            <a:r>
              <a:rPr lang="en-US" sz="1400" dirty="0"/>
              <a:t>T = BV are projections of data onto principal axes</a:t>
            </a:r>
          </a:p>
          <a:p>
            <a:pPr marL="571500" lvl="1" indent="-342900">
              <a:buFont typeface="+mj-lt"/>
              <a:buAutoNum type="arabicPeriod"/>
            </a:pPr>
            <a:r>
              <a:rPr lang="en-US" sz="1400" dirty="0"/>
              <a:t>Diagonal matrix </a:t>
            </a:r>
            <a:r>
              <a:rPr lang="el-GR" sz="1400" dirty="0"/>
              <a:t>Λ</a:t>
            </a:r>
            <a:r>
              <a:rPr lang="en-US" sz="1400" dirty="0"/>
              <a:t> stores variance explained by each PC</a:t>
            </a:r>
          </a:p>
        </p:txBody>
      </p:sp>
      <p:pic>
        <p:nvPicPr>
          <p:cNvPr id="12" name="Picture 11">
            <a:extLst>
              <a:ext uri="{FF2B5EF4-FFF2-40B4-BE49-F238E27FC236}">
                <a16:creationId xmlns:a16="http://schemas.microsoft.com/office/drawing/2014/main" id="{B3B08B85-77E4-7B1C-B751-251EDE788F84}"/>
              </a:ext>
            </a:extLst>
          </p:cNvPr>
          <p:cNvPicPr>
            <a:picLocks noChangeAspect="1"/>
          </p:cNvPicPr>
          <p:nvPr/>
        </p:nvPicPr>
        <p:blipFill>
          <a:blip r:embed="rId2"/>
          <a:stretch>
            <a:fillRect/>
          </a:stretch>
        </p:blipFill>
        <p:spPr>
          <a:xfrm>
            <a:off x="6096000" y="145488"/>
            <a:ext cx="5358869" cy="6567023"/>
          </a:xfrm>
          <a:prstGeom prst="rect">
            <a:avLst/>
          </a:prstGeom>
        </p:spPr>
      </p:pic>
    </p:spTree>
    <p:extLst>
      <p:ext uri="{BB962C8B-B14F-4D97-AF65-F5344CB8AC3E}">
        <p14:creationId xmlns:p14="http://schemas.microsoft.com/office/powerpoint/2010/main" val="3968116550"/>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Parcel</Template>
  <TotalTime>2516</TotalTime>
  <Words>1601</Words>
  <Application>Microsoft Macintosh PowerPoint</Application>
  <PresentationFormat>Widescreen</PresentationFormat>
  <Paragraphs>169</Paragraphs>
  <Slides>27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Aptos</vt:lpstr>
      <vt:lpstr>Arial</vt:lpstr>
      <vt:lpstr>Gill Sans MT</vt:lpstr>
      <vt:lpstr>Parcel</vt:lpstr>
      <vt:lpstr>Singular Value Decomposition in Principal Component Analysis</vt:lpstr>
      <vt:lpstr>Motivation behind pca</vt:lpstr>
      <vt:lpstr>Statistical Approach to PCA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Singular Value Decomposition in Principal Component Analysis</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More Examples</vt:lpstr>
      <vt:lpstr>Student Alcohol Consumption data</vt:lpstr>
      <vt:lpstr>PowerPoint Presentation</vt:lpstr>
      <vt:lpstr>Diabetes And Health Data</vt:lpstr>
      <vt:lpstr>PowerPoint Presentation</vt:lpstr>
      <vt:lpstr>Online PCA</vt:lpstr>
      <vt:lpstr>Appending the SVD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Olson, Aidan W</dc:creator>
  <cp:lastModifiedBy>Olson, Aidan W</cp:lastModifiedBy>
  <cp:revision>6</cp:revision>
  <dcterms:created xsi:type="dcterms:W3CDTF">2024-12-09T22:10:38Z</dcterms:created>
  <dcterms:modified xsi:type="dcterms:W3CDTF">2024-12-16T00:20:30Z</dcterms:modified>
</cp:coreProperties>
</file>